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>
        <p:scale>
          <a:sx n="82" d="100"/>
          <a:sy n="82" d="100"/>
        </p:scale>
        <p:origin x="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58FE-24F4-6C69-7DEC-8868381F0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8B060-FA87-1E13-D568-A97F152B3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69826-3208-7D92-BCA8-2278E357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30D32-F180-8C54-B339-B0C02DE3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3A9F2-57E4-FFFA-B497-E3A79534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22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A76B-13D5-E55A-2A1F-AA94E5CA6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7E081-A7EB-5627-EC02-9F4EA81E1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B968B-C322-A175-B8AF-BF262DEA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14D3-3092-D400-3375-1563B004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76EC0-5BB1-627D-0D1A-1599EC78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45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9246D-28BA-E59E-569B-8EEFB6973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3CEB8-8305-C873-74C5-18CCFE941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6CA3-2A18-EC97-9B10-8EB2A8C3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F446F-F8DD-627B-E01F-2B28C923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7E050-BB6D-BA09-F2ED-A7E69D19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B659-F80A-B62F-701F-F6485FED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6FD0-E094-BC96-C08B-684E091A3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C0D80-4311-D150-16D8-5C778ABE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ED50-376C-FF5E-1CEF-1299E7FF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20048-12EC-9114-1553-549239C0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64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B890-6A0B-E063-2779-2DB480FE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859E3-221E-2D9C-0B3C-5B5D3607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5748-223D-5FE7-E9CC-C20EEE08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25756-FD83-F41D-6BE9-F35F0B38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D7CBE-8C53-825B-28F2-99911D0B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50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8D58-76F4-B927-8CB5-251AEECD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B1286-7DBF-55B1-93BF-3A515D289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94DD7-D740-01C6-1C12-C0F836F57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A25DE-89E8-F230-7EA9-0934ED16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7C371-294D-4BA7-9F43-70E56EBC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41EC-5FA9-BB4A-A29C-4C99277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26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4E6D-2799-D673-C0F9-26C5E732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0481A-7C55-F347-980A-80012BFB7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9B481-40F3-5C50-CBA8-2AF4FF183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4F7C2-B195-F3F9-BDE2-20D06C3A1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D1667-7442-0CB9-5AC2-95CC136FC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753F3-9225-F853-D4E0-B88B5520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92246-18A5-0101-34C4-808CB4D2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082D8-C22E-602C-A302-7E165060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626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EB7D-31B0-3D78-A87B-E4AE5C0C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DFC34-005F-DC88-AA6F-8CA6D950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464B4-EA53-CEF7-39D9-A73E7DEE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F6742-AC17-9EC4-E390-2CA8DD14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04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AACD7-EA68-6144-D66C-E8FA6893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4239D-7437-A2B8-E3FD-9856C641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BA83E-4FCC-147F-4B29-B9B90729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44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F9FD-8C02-E4F1-7189-314A2954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5D18-223D-18F4-EED5-0D479502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99945-E3AE-03FF-65D2-8BE63A3B3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48428-9509-D51A-0A82-EC81EE78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028CE-4EF1-2C9A-F2F7-CBB9E132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A2869-15D5-A2A1-7217-5710CAC2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38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4E10-F539-952C-F8B3-CFA28DAF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E1B3F-F7A0-5A3D-4E00-7332A2E5D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60E0A-1BA4-2963-A2AB-8891B4326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E7F5F-3EAB-C0A4-94DD-55FB31AD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A187E-D069-5059-D0E8-E17086C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9C1F-D794-1AC8-D02D-46AEA313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248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58B3C-E73D-4B6A-F0E8-65BABD2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C46DD-FE36-240F-7D8C-0E60FDC3D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C837C-2F59-A781-2FF3-1FF633216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DE81-9780-40BA-A35E-689751223043}" type="datetimeFigureOut">
              <a:rPr lang="en-IN" smtClean="0"/>
              <a:t>15-02-2023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417A-9799-56B1-C313-5F541557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EB086-A15D-9B2C-9155-57A647F9F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081F-1A8F-4AE0-904D-A1C912B868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13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1265-C5CE-5CCB-2F9D-B3FA78B5D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0BC65-B75B-9149-F553-0EB74CB6C3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67EFB-F69C-A613-8F44-AEBDB159E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163" y="0"/>
            <a:ext cx="1127283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393B5-F12A-3363-BA6B-0260FE048B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5266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0EBA31-83DF-A7C8-BA1C-D58188C8C3D3}"/>
              </a:ext>
            </a:extLst>
          </p:cNvPr>
          <p:cNvSpPr txBox="1"/>
          <p:nvPr/>
        </p:nvSpPr>
        <p:spPr>
          <a:xfrm>
            <a:off x="112643" y="137801"/>
            <a:ext cx="9144000" cy="12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UNIVERSITY OF GIBRALTAR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163CE7-A238-323C-665B-05DBE3B6F68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228" y="2774572"/>
            <a:ext cx="2187071" cy="17500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E310EDB-09BC-10FD-4383-B76F0128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68" y="5032964"/>
            <a:ext cx="2867664" cy="17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2DB0BB-8168-E578-1250-C080381959E4}"/>
              </a:ext>
            </a:extLst>
          </p:cNvPr>
          <p:cNvSpPr txBox="1"/>
          <p:nvPr/>
        </p:nvSpPr>
        <p:spPr>
          <a:xfrm>
            <a:off x="165654" y="1152502"/>
            <a:ext cx="8474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Europa Point Campus Gibraltar</a:t>
            </a:r>
          </a:p>
        </p:txBody>
      </p:sp>
    </p:spTree>
    <p:extLst>
      <p:ext uri="{BB962C8B-B14F-4D97-AF65-F5344CB8AC3E}">
        <p14:creationId xmlns:p14="http://schemas.microsoft.com/office/powerpoint/2010/main" val="213674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D3BB1084-E8C9-6395-B8CC-1E3923BE8534}"/>
              </a:ext>
            </a:extLst>
          </p:cNvPr>
          <p:cNvGrpSpPr>
            <a:grpSpLocks/>
          </p:cNvGrpSpPr>
          <p:nvPr/>
        </p:nvGrpSpPr>
        <p:grpSpPr bwMode="auto">
          <a:xfrm>
            <a:off x="10248900" y="0"/>
            <a:ext cx="1943101" cy="6858000"/>
            <a:chOff x="16315" y="0"/>
            <a:chExt cx="2885" cy="10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BF13D2-9421-4C19-6130-D20D2544F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4" y="0"/>
              <a:ext cx="2156" cy="10800"/>
            </a:xfrm>
            <a:prstGeom prst="rect">
              <a:avLst/>
            </a:pr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ACA7DA6F-DEDF-D7BD-3E1D-77C9E54F1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5" y="0"/>
              <a:ext cx="730" cy="1080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56A0092-BAC3-2F37-C86E-61CFF74E6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0" y="0"/>
              <a:ext cx="2520" cy="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AD5579-58EB-C13B-8681-98DD941A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365125"/>
            <a:ext cx="11221278" cy="1325563"/>
          </a:xfrm>
        </p:spPr>
        <p:txBody>
          <a:bodyPr/>
          <a:lstStyle/>
          <a:p>
            <a:r>
              <a:rPr lang="en-IN" sz="44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87DA-CFE1-8FFF-6700-D480C027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417983"/>
            <a:ext cx="9785074" cy="4758980"/>
          </a:xfrm>
        </p:spPr>
        <p:txBody>
          <a:bodyPr/>
          <a:lstStyle/>
          <a:p>
            <a:pPr marL="0" indent="0">
              <a:buNone/>
            </a:pPr>
            <a:endParaRPr lang="en-IN" sz="28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ea typeface="Calibri" panose="020F0502020204030204" pitchFamily="34" charset="0"/>
              </a:rPr>
              <a:t>Established in September 2015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ea typeface="Calibri" panose="020F0502020204030204" pitchFamily="34" charset="0"/>
              </a:rPr>
              <a:t>The University’s principal mission is to: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ea typeface="Calibri" panose="020F0502020204030204" pitchFamily="34" charset="0"/>
              </a:rPr>
              <a:t>respond to societal needs as well as shape personal and       professional futures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ea typeface="Calibri" panose="020F0502020204030204" pitchFamily="34" charset="0"/>
              </a:rPr>
              <a:t>through the pursuit of education, training, and research.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ea typeface="Calibri" panose="020F0502020204030204" pitchFamily="34" charset="0"/>
              </a:rPr>
              <a:t>The University has degree-awarding powers. Its quality frameworks mirror those of the UK and it undergoes external review by the UK Quality Assurance Agency for Higher Education (QAA).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6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047786BE-60F3-2E04-C7FB-B82CFA407D7C}"/>
              </a:ext>
            </a:extLst>
          </p:cNvPr>
          <p:cNvGrpSpPr>
            <a:grpSpLocks/>
          </p:cNvGrpSpPr>
          <p:nvPr/>
        </p:nvGrpSpPr>
        <p:grpSpPr bwMode="auto">
          <a:xfrm>
            <a:off x="10248900" y="0"/>
            <a:ext cx="1943101" cy="6858000"/>
            <a:chOff x="16315" y="0"/>
            <a:chExt cx="2885" cy="10800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94114BB-D857-2B95-A4F5-3A1CEC4A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4" y="0"/>
              <a:ext cx="2156" cy="10800"/>
            </a:xfrm>
            <a:prstGeom prst="rect">
              <a:avLst/>
            </a:pr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C147181-A519-002B-E98E-531D20E3E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5" y="0"/>
              <a:ext cx="730" cy="1080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D480C1B9-5AD2-39F5-3FD6-615D8ADA1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0" y="0"/>
              <a:ext cx="2520" cy="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387EA5-9F8C-8308-F153-F283FE6C25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7913" y="1179443"/>
            <a:ext cx="5095461" cy="4933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34885-A803-F02C-0C5C-8E3263B5E310}"/>
              </a:ext>
            </a:extLst>
          </p:cNvPr>
          <p:cNvSpPr txBox="1"/>
          <p:nvPr/>
        </p:nvSpPr>
        <p:spPr>
          <a:xfrm>
            <a:off x="212035" y="745435"/>
            <a:ext cx="61158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Reasons to choose the </a:t>
            </a:r>
            <a:r>
              <a:rPr lang="en-IN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University of Gibraltar</a:t>
            </a:r>
            <a:endParaRPr lang="en-US" altLang="en-US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7EE98-1588-9382-138F-F48A80AD1667}"/>
              </a:ext>
            </a:extLst>
          </p:cNvPr>
          <p:cNvSpPr txBox="1"/>
          <p:nvPr/>
        </p:nvSpPr>
        <p:spPr>
          <a:xfrm>
            <a:off x="665583" y="2001711"/>
            <a:ext cx="6115878" cy="613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MT"/>
                <a:ea typeface="Calibri" panose="020F0502020204030204" pitchFamily="34" charset="0"/>
              </a:rPr>
              <a:t>UK-aligned standards and academic excellence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MT"/>
                <a:ea typeface="Calibri" panose="020F0502020204030204" pitchFamily="34" charset="0"/>
              </a:rPr>
              <a:t>Small class sizes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MT"/>
                <a:ea typeface="Calibri" panose="020F0502020204030204" pitchFamily="34" charset="0"/>
              </a:rPr>
              <a:t>Cutting-edge facilities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MT"/>
                <a:ea typeface="Calibri" panose="020F0502020204030204" pitchFamily="34" charset="0"/>
              </a:rPr>
              <a:t>Gibraltar’s vibrant Economy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MT"/>
                <a:ea typeface="Calibri" panose="020F0502020204030204" pitchFamily="34" charset="0"/>
              </a:rPr>
              <a:t>International Impact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MT"/>
                <a:ea typeface="Calibri" panose="020F0502020204030204" pitchFamily="34" charset="0"/>
              </a:rPr>
              <a:t>Guaranteed Employment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ea typeface="Calibri" panose="020F0502020204030204" pitchFamily="34" charset="0"/>
              </a:rPr>
              <a:t>Value for money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MT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IN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IN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IN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IN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0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9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6A17A458-4AC3-7FD4-14A3-73EA82358185}"/>
              </a:ext>
            </a:extLst>
          </p:cNvPr>
          <p:cNvGrpSpPr>
            <a:grpSpLocks/>
          </p:cNvGrpSpPr>
          <p:nvPr/>
        </p:nvGrpSpPr>
        <p:grpSpPr bwMode="auto">
          <a:xfrm>
            <a:off x="10248900" y="0"/>
            <a:ext cx="1943101" cy="6858000"/>
            <a:chOff x="16315" y="0"/>
            <a:chExt cx="2885" cy="10800"/>
          </a:xfrm>
        </p:grpSpPr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F7B57200-549A-EA84-A1F0-E5A63FD51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4" y="0"/>
              <a:ext cx="2156" cy="10800"/>
            </a:xfrm>
            <a:prstGeom prst="rect">
              <a:avLst/>
            </a:pr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9B7AFF91-0C40-60BD-9923-4AB71547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5" y="0"/>
              <a:ext cx="730" cy="1080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B7CAE8-2019-F040-B4E4-0F9BDEACD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0" y="0"/>
              <a:ext cx="2520" cy="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A067D9-C4E8-77B9-5B5C-87D7A1F5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8" y="457200"/>
            <a:ext cx="5077170" cy="1093304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Arial MT"/>
                <a:cs typeface="Verdana" panose="020B0604030504040204" pitchFamily="34" charset="0"/>
              </a:rPr>
              <a:t>BSc.(Hons) Maritime Science with Cadetship Program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A841F-3D9D-6A7B-9D4D-D84054CC3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035" y="2057400"/>
            <a:ext cx="4559990" cy="4542182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Facts</a:t>
            </a:r>
            <a:r>
              <a:rPr lang="en-US" sz="2800" b="1" kern="0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&amp;</a:t>
            </a:r>
            <a:r>
              <a:rPr lang="en-US" sz="2800" b="1" kern="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Figures:-</a:t>
            </a:r>
          </a:p>
          <a:p>
            <a:endParaRPr lang="en-US" sz="36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buSzPts val="2000"/>
              <a:buFont typeface="Wingdings" panose="05000000000000000000" pitchFamily="2" charset="2"/>
              <a:buChar char="v"/>
              <a:tabLst>
                <a:tab pos="638175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Duration:</a:t>
            </a:r>
            <a:r>
              <a:rPr lang="en-US" sz="2400" b="1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b="1" spc="-20" dirty="0"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3</a:t>
            </a:r>
            <a:r>
              <a:rPr lang="en-US" sz="24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years</a:t>
            </a:r>
            <a:endParaRPr lang="en-IN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lvl="1">
              <a:spcBef>
                <a:spcPts val="715"/>
              </a:spcBef>
              <a:buSzPts val="2000"/>
              <a:buFont typeface="Wingdings" panose="05000000000000000000" pitchFamily="2" charset="2"/>
              <a:buChar char="v"/>
              <a:tabLst>
                <a:tab pos="638175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Fees: </a:t>
            </a:r>
            <a:r>
              <a:rPr lang="en-US" sz="2400" b="1" dirty="0"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9</a:t>
            </a:r>
            <a:r>
              <a:rPr lang="en-US" sz="24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,250</a:t>
            </a:r>
            <a:r>
              <a:rPr lang="en-US" sz="24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Euros </a:t>
            </a:r>
            <a:r>
              <a:rPr lang="en-US" sz="2400" dirty="0" err="1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p.a</a:t>
            </a:r>
            <a:endParaRPr lang="en-IN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lvl="1">
              <a:spcBef>
                <a:spcPts val="720"/>
              </a:spcBef>
              <a:buSzPts val="2000"/>
              <a:buFont typeface="Wingdings" panose="05000000000000000000" pitchFamily="2" charset="2"/>
              <a:buChar char="v"/>
              <a:tabLst>
                <a:tab pos="638175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Start</a:t>
            </a:r>
            <a:r>
              <a:rPr lang="en-US" sz="2400" b="1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date: </a:t>
            </a:r>
            <a:r>
              <a:rPr lang="en-US" sz="24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Oct Every Year</a:t>
            </a:r>
            <a:r>
              <a:rPr lang="en-US" sz="24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endParaRPr lang="en-IN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lvl="1">
              <a:spcBef>
                <a:spcPts val="725"/>
              </a:spcBef>
              <a:buSzPts val="2000"/>
              <a:buFont typeface="Wingdings" panose="05000000000000000000" pitchFamily="2" charset="2"/>
              <a:buChar char="v"/>
              <a:tabLst>
                <a:tab pos="638175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Mode</a:t>
            </a:r>
            <a:r>
              <a:rPr lang="en-US" sz="2400" b="1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z="2400" b="1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conduct</a:t>
            </a:r>
            <a:r>
              <a:rPr lang="en-US" sz="24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:</a:t>
            </a:r>
            <a:r>
              <a:rPr lang="en-US" sz="2400" spc="-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spc="-35" dirty="0"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Classroom</a:t>
            </a:r>
            <a:endParaRPr lang="en-IN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lvl="1">
              <a:spcBef>
                <a:spcPts val="715"/>
              </a:spcBef>
              <a:buSzPts val="2000"/>
              <a:buFont typeface="Wingdings" panose="05000000000000000000" pitchFamily="2" charset="2"/>
              <a:buChar char="v"/>
              <a:tabLst>
                <a:tab pos="638175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Batch</a:t>
            </a:r>
            <a:r>
              <a:rPr lang="en-US" sz="2400" b="1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size:</a:t>
            </a:r>
            <a:r>
              <a:rPr lang="en-US" sz="2400" b="1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20</a:t>
            </a:r>
            <a:endParaRPr lang="en-US" sz="2400" b="1" spc="-5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lvl="1">
              <a:spcBef>
                <a:spcPts val="715"/>
              </a:spcBef>
              <a:buSzPts val="2000"/>
              <a:buFont typeface="Wingdings" panose="05000000000000000000" pitchFamily="2" charset="2"/>
              <a:buChar char="v"/>
              <a:tabLst>
                <a:tab pos="638175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Number</a:t>
            </a:r>
            <a:r>
              <a:rPr lang="en-US" sz="2400" b="1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z="2400" b="1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nationalities:</a:t>
            </a:r>
            <a:r>
              <a:rPr lang="en-US" sz="2400" b="1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8</a:t>
            </a:r>
            <a:endParaRPr lang="en-IN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lvl="1">
              <a:spcBef>
                <a:spcPts val="730"/>
              </a:spcBef>
              <a:buSzPts val="2000"/>
              <a:buFont typeface="Wingdings" panose="05000000000000000000" pitchFamily="2" charset="2"/>
              <a:buChar char="v"/>
              <a:tabLst>
                <a:tab pos="638175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Ranking: </a:t>
            </a:r>
            <a:r>
              <a:rPr lang="en-US" sz="24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N/A</a:t>
            </a:r>
            <a:endParaRPr lang="en-IN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6E3F0F4-75B1-2BB0-A4B7-AB53F2F40ECF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t="6142" b="6142"/>
          <a:stretch>
            <a:fillRect/>
          </a:stretch>
        </p:blipFill>
        <p:spPr>
          <a:xfrm>
            <a:off x="5674182" y="834887"/>
            <a:ext cx="5681205" cy="51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0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810DC0-3858-B60C-44F0-1B4F968164EF}"/>
              </a:ext>
            </a:extLst>
          </p:cNvPr>
          <p:cNvGrpSpPr/>
          <p:nvPr/>
        </p:nvGrpSpPr>
        <p:grpSpPr>
          <a:xfrm>
            <a:off x="503584" y="480377"/>
            <a:ext cx="10480922" cy="5897238"/>
            <a:chOff x="0" y="0"/>
            <a:chExt cx="9218309" cy="58976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E12546-19E5-9C16-1BED-05AD55F976C8}"/>
                </a:ext>
              </a:extLst>
            </p:cNvPr>
            <p:cNvSpPr/>
            <p:nvPr/>
          </p:nvSpPr>
          <p:spPr>
            <a:xfrm>
              <a:off x="0" y="145267"/>
              <a:ext cx="1783402" cy="358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900" b="1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Programme</a:t>
              </a:r>
              <a:endParaRPr lang="en-IN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62D9F-B3DE-8C61-BD0C-90E716AB8181}"/>
                </a:ext>
              </a:extLst>
            </p:cNvPr>
            <p:cNvSpPr/>
            <p:nvPr/>
          </p:nvSpPr>
          <p:spPr>
            <a:xfrm>
              <a:off x="1408112" y="145267"/>
              <a:ext cx="1428455" cy="358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900" b="1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Structure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Shape 735">
              <a:extLst>
                <a:ext uri="{FF2B5EF4-FFF2-40B4-BE49-F238E27FC236}">
                  <a16:creationId xmlns:a16="http://schemas.microsoft.com/office/drawing/2014/main" id="{28CF2E83-A7EF-212B-4E04-6D618FECDCF2}"/>
                </a:ext>
              </a:extLst>
            </p:cNvPr>
            <p:cNvSpPr/>
            <p:nvPr/>
          </p:nvSpPr>
          <p:spPr>
            <a:xfrm>
              <a:off x="6628589" y="2136568"/>
              <a:ext cx="264863" cy="3319626"/>
            </a:xfrm>
            <a:custGeom>
              <a:avLst/>
              <a:gdLst/>
              <a:ahLst/>
              <a:cxnLst/>
              <a:rect l="0" t="0" r="0" b="0"/>
              <a:pathLst>
                <a:path w="264863" h="3319626">
                  <a:moveTo>
                    <a:pt x="0" y="0"/>
                  </a:moveTo>
                  <a:lnTo>
                    <a:pt x="0" y="3319626"/>
                  </a:lnTo>
                  <a:lnTo>
                    <a:pt x="264863" y="3319626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D4B5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1" name="Shape 736">
              <a:extLst>
                <a:ext uri="{FF2B5EF4-FFF2-40B4-BE49-F238E27FC236}">
                  <a16:creationId xmlns:a16="http://schemas.microsoft.com/office/drawing/2014/main" id="{8E740BC9-0183-FE6A-6398-26E0E766E0C4}"/>
                </a:ext>
              </a:extLst>
            </p:cNvPr>
            <p:cNvSpPr/>
            <p:nvPr/>
          </p:nvSpPr>
          <p:spPr>
            <a:xfrm>
              <a:off x="6628589" y="2136568"/>
              <a:ext cx="264863" cy="2065937"/>
            </a:xfrm>
            <a:custGeom>
              <a:avLst/>
              <a:gdLst/>
              <a:ahLst/>
              <a:cxnLst/>
              <a:rect l="0" t="0" r="0" b="0"/>
              <a:pathLst>
                <a:path w="264863" h="2065937">
                  <a:moveTo>
                    <a:pt x="0" y="0"/>
                  </a:moveTo>
                  <a:lnTo>
                    <a:pt x="0" y="2065937"/>
                  </a:lnTo>
                  <a:lnTo>
                    <a:pt x="264863" y="2065937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D4B5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2" name="Shape 737">
              <a:extLst>
                <a:ext uri="{FF2B5EF4-FFF2-40B4-BE49-F238E27FC236}">
                  <a16:creationId xmlns:a16="http://schemas.microsoft.com/office/drawing/2014/main" id="{9D1C53FE-2C98-2F8D-B775-E8CA163429D0}"/>
                </a:ext>
              </a:extLst>
            </p:cNvPr>
            <p:cNvSpPr/>
            <p:nvPr/>
          </p:nvSpPr>
          <p:spPr>
            <a:xfrm>
              <a:off x="6628589" y="2136568"/>
              <a:ext cx="264863" cy="812249"/>
            </a:xfrm>
            <a:custGeom>
              <a:avLst/>
              <a:gdLst/>
              <a:ahLst/>
              <a:cxnLst/>
              <a:rect l="0" t="0" r="0" b="0"/>
              <a:pathLst>
                <a:path w="264863" h="812249">
                  <a:moveTo>
                    <a:pt x="0" y="0"/>
                  </a:moveTo>
                  <a:lnTo>
                    <a:pt x="0" y="812249"/>
                  </a:lnTo>
                  <a:lnTo>
                    <a:pt x="264863" y="812249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D4B5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" name="Shape 738">
              <a:extLst>
                <a:ext uri="{FF2B5EF4-FFF2-40B4-BE49-F238E27FC236}">
                  <a16:creationId xmlns:a16="http://schemas.microsoft.com/office/drawing/2014/main" id="{689D462A-A6DA-E7E1-BB4C-B232A4898F5B}"/>
                </a:ext>
              </a:extLst>
            </p:cNvPr>
            <p:cNvSpPr/>
            <p:nvPr/>
          </p:nvSpPr>
          <p:spPr>
            <a:xfrm>
              <a:off x="5198326" y="882880"/>
              <a:ext cx="2136569" cy="370809"/>
            </a:xfrm>
            <a:custGeom>
              <a:avLst/>
              <a:gdLst/>
              <a:ahLst/>
              <a:cxnLst/>
              <a:rect l="0" t="0" r="0" b="0"/>
              <a:pathLst>
                <a:path w="2136569" h="370809">
                  <a:moveTo>
                    <a:pt x="0" y="0"/>
                  </a:moveTo>
                  <a:lnTo>
                    <a:pt x="0" y="185404"/>
                  </a:lnTo>
                  <a:lnTo>
                    <a:pt x="2136569" y="185404"/>
                  </a:lnTo>
                  <a:lnTo>
                    <a:pt x="2136569" y="370809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4415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4" name="Shape 739">
              <a:extLst>
                <a:ext uri="{FF2B5EF4-FFF2-40B4-BE49-F238E27FC236}">
                  <a16:creationId xmlns:a16="http://schemas.microsoft.com/office/drawing/2014/main" id="{4FFEF3AC-F24C-91BE-8707-4022C88A6B4F}"/>
                </a:ext>
              </a:extLst>
            </p:cNvPr>
            <p:cNvSpPr/>
            <p:nvPr/>
          </p:nvSpPr>
          <p:spPr>
            <a:xfrm>
              <a:off x="4492022" y="2136568"/>
              <a:ext cx="264863" cy="3319626"/>
            </a:xfrm>
            <a:custGeom>
              <a:avLst/>
              <a:gdLst/>
              <a:ahLst/>
              <a:cxnLst/>
              <a:rect l="0" t="0" r="0" b="0"/>
              <a:pathLst>
                <a:path w="264863" h="3319626">
                  <a:moveTo>
                    <a:pt x="0" y="0"/>
                  </a:moveTo>
                  <a:lnTo>
                    <a:pt x="0" y="3319626"/>
                  </a:lnTo>
                  <a:lnTo>
                    <a:pt x="264863" y="3319626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D4B5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5" name="Shape 740">
              <a:extLst>
                <a:ext uri="{FF2B5EF4-FFF2-40B4-BE49-F238E27FC236}">
                  <a16:creationId xmlns:a16="http://schemas.microsoft.com/office/drawing/2014/main" id="{5FDCDD8C-1EF8-EF6C-1579-A2E19A8439D7}"/>
                </a:ext>
              </a:extLst>
            </p:cNvPr>
            <p:cNvSpPr/>
            <p:nvPr/>
          </p:nvSpPr>
          <p:spPr>
            <a:xfrm>
              <a:off x="4492022" y="2136568"/>
              <a:ext cx="264863" cy="2065937"/>
            </a:xfrm>
            <a:custGeom>
              <a:avLst/>
              <a:gdLst/>
              <a:ahLst/>
              <a:cxnLst/>
              <a:rect l="0" t="0" r="0" b="0"/>
              <a:pathLst>
                <a:path w="264863" h="2065937">
                  <a:moveTo>
                    <a:pt x="0" y="0"/>
                  </a:moveTo>
                  <a:lnTo>
                    <a:pt x="0" y="2065937"/>
                  </a:lnTo>
                  <a:lnTo>
                    <a:pt x="264863" y="2065937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D4B5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6" name="Shape 741">
              <a:extLst>
                <a:ext uri="{FF2B5EF4-FFF2-40B4-BE49-F238E27FC236}">
                  <a16:creationId xmlns:a16="http://schemas.microsoft.com/office/drawing/2014/main" id="{E8E25E96-D430-8961-5FEA-977EFF36FD97}"/>
                </a:ext>
              </a:extLst>
            </p:cNvPr>
            <p:cNvSpPr/>
            <p:nvPr/>
          </p:nvSpPr>
          <p:spPr>
            <a:xfrm>
              <a:off x="4492022" y="2136568"/>
              <a:ext cx="264863" cy="812249"/>
            </a:xfrm>
            <a:custGeom>
              <a:avLst/>
              <a:gdLst/>
              <a:ahLst/>
              <a:cxnLst/>
              <a:rect l="0" t="0" r="0" b="0"/>
              <a:pathLst>
                <a:path w="264863" h="812249">
                  <a:moveTo>
                    <a:pt x="0" y="0"/>
                  </a:moveTo>
                  <a:lnTo>
                    <a:pt x="0" y="812249"/>
                  </a:lnTo>
                  <a:lnTo>
                    <a:pt x="264863" y="812249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D4B5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7" name="Shape 742">
              <a:extLst>
                <a:ext uri="{FF2B5EF4-FFF2-40B4-BE49-F238E27FC236}">
                  <a16:creationId xmlns:a16="http://schemas.microsoft.com/office/drawing/2014/main" id="{B3181F94-66C2-239D-53B3-20100FEF141D}"/>
                </a:ext>
              </a:extLst>
            </p:cNvPr>
            <p:cNvSpPr/>
            <p:nvPr/>
          </p:nvSpPr>
          <p:spPr>
            <a:xfrm>
              <a:off x="5198326" y="882880"/>
              <a:ext cx="0" cy="370809"/>
            </a:xfrm>
            <a:custGeom>
              <a:avLst/>
              <a:gdLst/>
              <a:ahLst/>
              <a:cxnLst/>
              <a:rect l="0" t="0" r="0" b="0"/>
              <a:pathLst>
                <a:path h="370809">
                  <a:moveTo>
                    <a:pt x="0" y="0"/>
                  </a:moveTo>
                  <a:lnTo>
                    <a:pt x="0" y="370809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4415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8" name="Shape 743">
              <a:extLst>
                <a:ext uri="{FF2B5EF4-FFF2-40B4-BE49-F238E27FC236}">
                  <a16:creationId xmlns:a16="http://schemas.microsoft.com/office/drawing/2014/main" id="{8B4CF5E8-546C-460A-B610-E9BFD2DB01D0}"/>
                </a:ext>
              </a:extLst>
            </p:cNvPr>
            <p:cNvSpPr/>
            <p:nvPr/>
          </p:nvSpPr>
          <p:spPr>
            <a:xfrm>
              <a:off x="2236900" y="2187378"/>
              <a:ext cx="383416" cy="3268816"/>
            </a:xfrm>
            <a:custGeom>
              <a:avLst/>
              <a:gdLst/>
              <a:ahLst/>
              <a:cxnLst/>
              <a:rect l="0" t="0" r="0" b="0"/>
              <a:pathLst>
                <a:path w="383416" h="3268816">
                  <a:moveTo>
                    <a:pt x="0" y="0"/>
                  </a:moveTo>
                  <a:lnTo>
                    <a:pt x="0" y="3268816"/>
                  </a:lnTo>
                  <a:lnTo>
                    <a:pt x="383416" y="3268816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D4B5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9" name="Shape 744">
              <a:extLst>
                <a:ext uri="{FF2B5EF4-FFF2-40B4-BE49-F238E27FC236}">
                  <a16:creationId xmlns:a16="http://schemas.microsoft.com/office/drawing/2014/main" id="{E78CA194-0F4C-92D2-5DFE-188298467631}"/>
                </a:ext>
              </a:extLst>
            </p:cNvPr>
            <p:cNvSpPr/>
            <p:nvPr/>
          </p:nvSpPr>
          <p:spPr>
            <a:xfrm>
              <a:off x="2236900" y="2187378"/>
              <a:ext cx="383416" cy="2015128"/>
            </a:xfrm>
            <a:custGeom>
              <a:avLst/>
              <a:gdLst/>
              <a:ahLst/>
              <a:cxnLst/>
              <a:rect l="0" t="0" r="0" b="0"/>
              <a:pathLst>
                <a:path w="383416" h="2015128">
                  <a:moveTo>
                    <a:pt x="0" y="0"/>
                  </a:moveTo>
                  <a:lnTo>
                    <a:pt x="0" y="2015128"/>
                  </a:lnTo>
                  <a:lnTo>
                    <a:pt x="383416" y="2015128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D4B5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0" name="Shape 745">
              <a:extLst>
                <a:ext uri="{FF2B5EF4-FFF2-40B4-BE49-F238E27FC236}">
                  <a16:creationId xmlns:a16="http://schemas.microsoft.com/office/drawing/2014/main" id="{53A22124-2871-21AA-521C-D951AB39629D}"/>
                </a:ext>
              </a:extLst>
            </p:cNvPr>
            <p:cNvSpPr/>
            <p:nvPr/>
          </p:nvSpPr>
          <p:spPr>
            <a:xfrm>
              <a:off x="2236900" y="2187378"/>
              <a:ext cx="383416" cy="761439"/>
            </a:xfrm>
            <a:custGeom>
              <a:avLst/>
              <a:gdLst/>
              <a:ahLst/>
              <a:cxnLst/>
              <a:rect l="0" t="0" r="0" b="0"/>
              <a:pathLst>
                <a:path w="383416" h="761439">
                  <a:moveTo>
                    <a:pt x="0" y="0"/>
                  </a:moveTo>
                  <a:lnTo>
                    <a:pt x="0" y="761439"/>
                  </a:lnTo>
                  <a:lnTo>
                    <a:pt x="383416" y="761439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D4B5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1" name="Shape 746">
              <a:extLst>
                <a:ext uri="{FF2B5EF4-FFF2-40B4-BE49-F238E27FC236}">
                  <a16:creationId xmlns:a16="http://schemas.microsoft.com/office/drawing/2014/main" id="{403C5D19-3380-4709-C595-9638ADC939B9}"/>
                </a:ext>
              </a:extLst>
            </p:cNvPr>
            <p:cNvSpPr/>
            <p:nvPr/>
          </p:nvSpPr>
          <p:spPr>
            <a:xfrm>
              <a:off x="2943203" y="882880"/>
              <a:ext cx="2255121" cy="421619"/>
            </a:xfrm>
            <a:custGeom>
              <a:avLst/>
              <a:gdLst/>
              <a:ahLst/>
              <a:cxnLst/>
              <a:rect l="0" t="0" r="0" b="0"/>
              <a:pathLst>
                <a:path w="2255121" h="421619">
                  <a:moveTo>
                    <a:pt x="2255121" y="0"/>
                  </a:moveTo>
                  <a:lnTo>
                    <a:pt x="2255121" y="236214"/>
                  </a:lnTo>
                  <a:lnTo>
                    <a:pt x="0" y="236214"/>
                  </a:lnTo>
                  <a:lnTo>
                    <a:pt x="0" y="421619"/>
                  </a:ln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34415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2" name="Shape 11336">
              <a:extLst>
                <a:ext uri="{FF2B5EF4-FFF2-40B4-BE49-F238E27FC236}">
                  <a16:creationId xmlns:a16="http://schemas.microsoft.com/office/drawing/2014/main" id="{1ADBA974-07E9-01B6-8A30-4F3245C8A5CF}"/>
                </a:ext>
              </a:extLst>
            </p:cNvPr>
            <p:cNvSpPr/>
            <p:nvPr/>
          </p:nvSpPr>
          <p:spPr>
            <a:xfrm>
              <a:off x="4315445" y="0"/>
              <a:ext cx="1765759" cy="882878"/>
            </a:xfrm>
            <a:custGeom>
              <a:avLst/>
              <a:gdLst/>
              <a:ahLst/>
              <a:cxnLst/>
              <a:rect l="0" t="0" r="0" b="0"/>
              <a:pathLst>
                <a:path w="1765759" h="882878">
                  <a:moveTo>
                    <a:pt x="0" y="0"/>
                  </a:moveTo>
                  <a:lnTo>
                    <a:pt x="1765759" y="0"/>
                  </a:lnTo>
                  <a:lnTo>
                    <a:pt x="1765759" y="882878"/>
                  </a:lnTo>
                  <a:lnTo>
                    <a:pt x="0" y="882878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3" name="Shape 748">
              <a:extLst>
                <a:ext uri="{FF2B5EF4-FFF2-40B4-BE49-F238E27FC236}">
                  <a16:creationId xmlns:a16="http://schemas.microsoft.com/office/drawing/2014/main" id="{1B0B9378-ABBE-05F4-E390-DB9C2968C152}"/>
                </a:ext>
              </a:extLst>
            </p:cNvPr>
            <p:cNvSpPr/>
            <p:nvPr/>
          </p:nvSpPr>
          <p:spPr>
            <a:xfrm>
              <a:off x="4315445" y="0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2B9F99-4D17-7D48-C060-A7F996B79BB7}"/>
                </a:ext>
              </a:extLst>
            </p:cNvPr>
            <p:cNvSpPr/>
            <p:nvPr/>
          </p:nvSpPr>
          <p:spPr>
            <a:xfrm>
              <a:off x="4471821" y="164336"/>
              <a:ext cx="2001178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BSc (Hons) with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4B946CD-75B4-73FD-08E1-E21FCD7C2BE7}"/>
                </a:ext>
              </a:extLst>
            </p:cNvPr>
            <p:cNvSpPr/>
            <p:nvPr/>
          </p:nvSpPr>
          <p:spPr>
            <a:xfrm>
              <a:off x="4737061" y="417320"/>
              <a:ext cx="1226946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Cadetship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Shape 11337">
              <a:extLst>
                <a:ext uri="{FF2B5EF4-FFF2-40B4-BE49-F238E27FC236}">
                  <a16:creationId xmlns:a16="http://schemas.microsoft.com/office/drawing/2014/main" id="{1BAEE98A-0EE4-33D6-49F3-227B48B0FD46}"/>
                </a:ext>
              </a:extLst>
            </p:cNvPr>
            <p:cNvSpPr/>
            <p:nvPr/>
          </p:nvSpPr>
          <p:spPr>
            <a:xfrm>
              <a:off x="2060324" y="1304500"/>
              <a:ext cx="1765757" cy="882879"/>
            </a:xfrm>
            <a:custGeom>
              <a:avLst/>
              <a:gdLst/>
              <a:ahLst/>
              <a:cxnLst/>
              <a:rect l="0" t="0" r="0" b="0"/>
              <a:pathLst>
                <a:path w="1765757" h="882879">
                  <a:moveTo>
                    <a:pt x="0" y="0"/>
                  </a:moveTo>
                  <a:lnTo>
                    <a:pt x="1765757" y="0"/>
                  </a:lnTo>
                  <a:lnTo>
                    <a:pt x="1765757" y="882879"/>
                  </a:lnTo>
                  <a:lnTo>
                    <a:pt x="0" y="882879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7" name="Shape 752">
              <a:extLst>
                <a:ext uri="{FF2B5EF4-FFF2-40B4-BE49-F238E27FC236}">
                  <a16:creationId xmlns:a16="http://schemas.microsoft.com/office/drawing/2014/main" id="{1D3CB293-CEBD-F088-0707-B4CCFF63AE07}"/>
                </a:ext>
              </a:extLst>
            </p:cNvPr>
            <p:cNvSpPr/>
            <p:nvPr/>
          </p:nvSpPr>
          <p:spPr>
            <a:xfrm>
              <a:off x="2060324" y="1304500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64FB120-BD1B-784C-BDBF-F06FE00D1980}"/>
                </a:ext>
              </a:extLst>
            </p:cNvPr>
            <p:cNvSpPr/>
            <p:nvPr/>
          </p:nvSpPr>
          <p:spPr>
            <a:xfrm>
              <a:off x="2660469" y="1593848"/>
              <a:ext cx="752190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Year 1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Shape 11338">
              <a:extLst>
                <a:ext uri="{FF2B5EF4-FFF2-40B4-BE49-F238E27FC236}">
                  <a16:creationId xmlns:a16="http://schemas.microsoft.com/office/drawing/2014/main" id="{74DC8F49-309F-027A-FFAE-0D97C5DB17C0}"/>
                </a:ext>
              </a:extLst>
            </p:cNvPr>
            <p:cNvSpPr/>
            <p:nvPr/>
          </p:nvSpPr>
          <p:spPr>
            <a:xfrm>
              <a:off x="2620317" y="2507377"/>
              <a:ext cx="1765759" cy="882880"/>
            </a:xfrm>
            <a:custGeom>
              <a:avLst/>
              <a:gdLst/>
              <a:ahLst/>
              <a:cxnLst/>
              <a:rect l="0" t="0" r="0" b="0"/>
              <a:pathLst>
                <a:path w="1765759" h="882880">
                  <a:moveTo>
                    <a:pt x="0" y="0"/>
                  </a:moveTo>
                  <a:lnTo>
                    <a:pt x="1765759" y="0"/>
                  </a:lnTo>
                  <a:lnTo>
                    <a:pt x="1765759" y="882880"/>
                  </a:lnTo>
                  <a:lnTo>
                    <a:pt x="0" y="882880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0" name="Shape 755">
              <a:extLst>
                <a:ext uri="{FF2B5EF4-FFF2-40B4-BE49-F238E27FC236}">
                  <a16:creationId xmlns:a16="http://schemas.microsoft.com/office/drawing/2014/main" id="{1C3D11AA-53EE-00C3-279A-3CC6C1AC4E0F}"/>
                </a:ext>
              </a:extLst>
            </p:cNvPr>
            <p:cNvSpPr/>
            <p:nvPr/>
          </p:nvSpPr>
          <p:spPr>
            <a:xfrm>
              <a:off x="2620317" y="2507377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AB3C04-B63A-BF11-9635-6AF38339E905}"/>
                </a:ext>
              </a:extLst>
            </p:cNvPr>
            <p:cNvSpPr/>
            <p:nvPr/>
          </p:nvSpPr>
          <p:spPr>
            <a:xfrm>
              <a:off x="4330500" y="2669792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04B640-CF56-3807-A2ED-1CAE7FF31A64}"/>
                </a:ext>
              </a:extLst>
            </p:cNvPr>
            <p:cNvSpPr/>
            <p:nvPr/>
          </p:nvSpPr>
          <p:spPr>
            <a:xfrm>
              <a:off x="4214691" y="2669792"/>
              <a:ext cx="154147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BC2A91-01CB-DF79-6028-3CA87C3C8C34}"/>
                </a:ext>
              </a:extLst>
            </p:cNvPr>
            <p:cNvSpPr/>
            <p:nvPr/>
          </p:nvSpPr>
          <p:spPr>
            <a:xfrm>
              <a:off x="2676076" y="2669792"/>
              <a:ext cx="2046176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Year 1 Semester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068CEE5-F548-D6DD-50CA-C7BA1F5F687B}"/>
                </a:ext>
              </a:extLst>
            </p:cNvPr>
            <p:cNvSpPr/>
            <p:nvPr/>
          </p:nvSpPr>
          <p:spPr>
            <a:xfrm>
              <a:off x="2788344" y="2925824"/>
              <a:ext cx="92124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1B604A-480A-3EEF-1573-795B845C6737}"/>
                </a:ext>
              </a:extLst>
            </p:cNvPr>
            <p:cNvSpPr/>
            <p:nvPr/>
          </p:nvSpPr>
          <p:spPr>
            <a:xfrm>
              <a:off x="2857679" y="2925824"/>
              <a:ext cx="1716994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Joint modules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3D3B56-31CF-3C6F-7D80-FC2982BC9BD6}"/>
                </a:ext>
              </a:extLst>
            </p:cNvPr>
            <p:cNvSpPr/>
            <p:nvPr/>
          </p:nvSpPr>
          <p:spPr>
            <a:xfrm>
              <a:off x="4148674" y="2925824"/>
              <a:ext cx="92124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Shape 11339">
              <a:extLst>
                <a:ext uri="{FF2B5EF4-FFF2-40B4-BE49-F238E27FC236}">
                  <a16:creationId xmlns:a16="http://schemas.microsoft.com/office/drawing/2014/main" id="{5A7DE9F9-1D8E-739A-B09D-3DF85A67214C}"/>
                </a:ext>
              </a:extLst>
            </p:cNvPr>
            <p:cNvSpPr/>
            <p:nvPr/>
          </p:nvSpPr>
          <p:spPr>
            <a:xfrm>
              <a:off x="2620317" y="3761067"/>
              <a:ext cx="1765759" cy="882879"/>
            </a:xfrm>
            <a:custGeom>
              <a:avLst/>
              <a:gdLst/>
              <a:ahLst/>
              <a:cxnLst/>
              <a:rect l="0" t="0" r="0" b="0"/>
              <a:pathLst>
                <a:path w="1765759" h="882879">
                  <a:moveTo>
                    <a:pt x="0" y="0"/>
                  </a:moveTo>
                  <a:lnTo>
                    <a:pt x="1765759" y="0"/>
                  </a:lnTo>
                  <a:lnTo>
                    <a:pt x="1765759" y="882879"/>
                  </a:lnTo>
                  <a:lnTo>
                    <a:pt x="0" y="882879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8" name="Shape 759">
              <a:extLst>
                <a:ext uri="{FF2B5EF4-FFF2-40B4-BE49-F238E27FC236}">
                  <a16:creationId xmlns:a16="http://schemas.microsoft.com/office/drawing/2014/main" id="{C405EA76-403F-904A-63F1-75A3094961C0}"/>
                </a:ext>
              </a:extLst>
            </p:cNvPr>
            <p:cNvSpPr/>
            <p:nvPr/>
          </p:nvSpPr>
          <p:spPr>
            <a:xfrm>
              <a:off x="2620317" y="3761067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38C9CB2-9AF2-CDE9-5E47-B318F1A9BB05}"/>
                </a:ext>
              </a:extLst>
            </p:cNvPr>
            <p:cNvSpPr/>
            <p:nvPr/>
          </p:nvSpPr>
          <p:spPr>
            <a:xfrm>
              <a:off x="2859909" y="3891641"/>
              <a:ext cx="1764758" cy="2886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Year 1 Semester 1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4D2C9D4-96F2-B3C7-877C-99F7D8166810}"/>
                </a:ext>
              </a:extLst>
            </p:cNvPr>
            <p:cNvSpPr/>
            <p:nvPr/>
          </p:nvSpPr>
          <p:spPr>
            <a:xfrm>
              <a:off x="2838700" y="4083665"/>
              <a:ext cx="1821063" cy="2886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Modules based on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685B288-AFB4-3B71-6627-01A7777D9030}"/>
                </a:ext>
              </a:extLst>
            </p:cNvPr>
            <p:cNvSpPr/>
            <p:nvPr/>
          </p:nvSpPr>
          <p:spPr>
            <a:xfrm>
              <a:off x="2682109" y="4272641"/>
              <a:ext cx="2059996" cy="2886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career stream selecte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3AF1D2E-AB1C-3D91-42AE-6665E4F698BB}"/>
                </a:ext>
              </a:extLst>
            </p:cNvPr>
            <p:cNvSpPr/>
            <p:nvPr/>
          </p:nvSpPr>
          <p:spPr>
            <a:xfrm>
              <a:off x="4230889" y="4272641"/>
              <a:ext cx="124148" cy="2886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Shape 11340">
              <a:extLst>
                <a:ext uri="{FF2B5EF4-FFF2-40B4-BE49-F238E27FC236}">
                  <a16:creationId xmlns:a16="http://schemas.microsoft.com/office/drawing/2014/main" id="{B93CA643-0FD7-059E-1736-A29A672EABDA}"/>
                </a:ext>
              </a:extLst>
            </p:cNvPr>
            <p:cNvSpPr/>
            <p:nvPr/>
          </p:nvSpPr>
          <p:spPr>
            <a:xfrm>
              <a:off x="2620317" y="5014755"/>
              <a:ext cx="1765759" cy="882879"/>
            </a:xfrm>
            <a:custGeom>
              <a:avLst/>
              <a:gdLst/>
              <a:ahLst/>
              <a:cxnLst/>
              <a:rect l="0" t="0" r="0" b="0"/>
              <a:pathLst>
                <a:path w="1765759" h="882879">
                  <a:moveTo>
                    <a:pt x="0" y="0"/>
                  </a:moveTo>
                  <a:lnTo>
                    <a:pt x="1765759" y="0"/>
                  </a:lnTo>
                  <a:lnTo>
                    <a:pt x="1765759" y="882879"/>
                  </a:lnTo>
                  <a:lnTo>
                    <a:pt x="0" y="882879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4" name="Shape 764">
              <a:extLst>
                <a:ext uri="{FF2B5EF4-FFF2-40B4-BE49-F238E27FC236}">
                  <a16:creationId xmlns:a16="http://schemas.microsoft.com/office/drawing/2014/main" id="{255383E6-CD12-DD6C-2720-55CBFAB79B88}"/>
                </a:ext>
              </a:extLst>
            </p:cNvPr>
            <p:cNvSpPr/>
            <p:nvPr/>
          </p:nvSpPr>
          <p:spPr>
            <a:xfrm>
              <a:off x="2620317" y="5014755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6706FC-E005-757F-8292-276CDD3B9FE1}"/>
                </a:ext>
              </a:extLst>
            </p:cNvPr>
            <p:cNvSpPr/>
            <p:nvPr/>
          </p:nvSpPr>
          <p:spPr>
            <a:xfrm>
              <a:off x="3030597" y="5303264"/>
              <a:ext cx="1256923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Internship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Shape 11341">
              <a:extLst>
                <a:ext uri="{FF2B5EF4-FFF2-40B4-BE49-F238E27FC236}">
                  <a16:creationId xmlns:a16="http://schemas.microsoft.com/office/drawing/2014/main" id="{78C0E4FA-EDDB-E06B-7D13-FCDA3D77F86A}"/>
                </a:ext>
              </a:extLst>
            </p:cNvPr>
            <p:cNvSpPr/>
            <p:nvPr/>
          </p:nvSpPr>
          <p:spPr>
            <a:xfrm>
              <a:off x="4315445" y="1253688"/>
              <a:ext cx="1765759" cy="882878"/>
            </a:xfrm>
            <a:custGeom>
              <a:avLst/>
              <a:gdLst/>
              <a:ahLst/>
              <a:cxnLst/>
              <a:rect l="0" t="0" r="0" b="0"/>
              <a:pathLst>
                <a:path w="1765759" h="882878">
                  <a:moveTo>
                    <a:pt x="0" y="0"/>
                  </a:moveTo>
                  <a:lnTo>
                    <a:pt x="1765759" y="0"/>
                  </a:lnTo>
                  <a:lnTo>
                    <a:pt x="1765759" y="882878"/>
                  </a:lnTo>
                  <a:lnTo>
                    <a:pt x="0" y="882878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47" name="Shape 767">
              <a:extLst>
                <a:ext uri="{FF2B5EF4-FFF2-40B4-BE49-F238E27FC236}">
                  <a16:creationId xmlns:a16="http://schemas.microsoft.com/office/drawing/2014/main" id="{B1189DAE-C47B-DD7B-180E-ECBC8AEEE72A}"/>
                </a:ext>
              </a:extLst>
            </p:cNvPr>
            <p:cNvSpPr/>
            <p:nvPr/>
          </p:nvSpPr>
          <p:spPr>
            <a:xfrm>
              <a:off x="4315445" y="1253689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440EBAC-74E8-4DEE-60BD-80B5222E71DE}"/>
                </a:ext>
              </a:extLst>
            </p:cNvPr>
            <p:cNvSpPr/>
            <p:nvPr/>
          </p:nvSpPr>
          <p:spPr>
            <a:xfrm>
              <a:off x="4915591" y="1542032"/>
              <a:ext cx="752190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Year 2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Shape 11342">
              <a:extLst>
                <a:ext uri="{FF2B5EF4-FFF2-40B4-BE49-F238E27FC236}">
                  <a16:creationId xmlns:a16="http://schemas.microsoft.com/office/drawing/2014/main" id="{DB77C5A6-34AD-5019-BBD6-56AC4287546A}"/>
                </a:ext>
              </a:extLst>
            </p:cNvPr>
            <p:cNvSpPr/>
            <p:nvPr/>
          </p:nvSpPr>
          <p:spPr>
            <a:xfrm>
              <a:off x="4756885" y="2507377"/>
              <a:ext cx="1765759" cy="882880"/>
            </a:xfrm>
            <a:custGeom>
              <a:avLst/>
              <a:gdLst/>
              <a:ahLst/>
              <a:cxnLst/>
              <a:rect l="0" t="0" r="0" b="0"/>
              <a:pathLst>
                <a:path w="1765759" h="882880">
                  <a:moveTo>
                    <a:pt x="0" y="0"/>
                  </a:moveTo>
                  <a:lnTo>
                    <a:pt x="1765759" y="0"/>
                  </a:lnTo>
                  <a:lnTo>
                    <a:pt x="1765759" y="882880"/>
                  </a:lnTo>
                  <a:lnTo>
                    <a:pt x="0" y="882880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0" name="Shape 770">
              <a:extLst>
                <a:ext uri="{FF2B5EF4-FFF2-40B4-BE49-F238E27FC236}">
                  <a16:creationId xmlns:a16="http://schemas.microsoft.com/office/drawing/2014/main" id="{7B0030E1-75D4-FBA8-BC59-3751B0BCF94C}"/>
                </a:ext>
              </a:extLst>
            </p:cNvPr>
            <p:cNvSpPr/>
            <p:nvPr/>
          </p:nvSpPr>
          <p:spPr>
            <a:xfrm>
              <a:off x="4756885" y="2507377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4EFDC51-8173-B41E-C7A1-F78C45FE400C}"/>
                </a:ext>
              </a:extLst>
            </p:cNvPr>
            <p:cNvSpPr/>
            <p:nvPr/>
          </p:nvSpPr>
          <p:spPr>
            <a:xfrm>
              <a:off x="4838489" y="2544824"/>
              <a:ext cx="2200506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Year 2 Semester 1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DDCDA6C-0630-E2AC-748B-F16082B891C6}"/>
                </a:ext>
              </a:extLst>
            </p:cNvPr>
            <p:cNvSpPr/>
            <p:nvPr/>
          </p:nvSpPr>
          <p:spPr>
            <a:xfrm>
              <a:off x="6492913" y="2544824"/>
              <a:ext cx="6871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5CF12F6-E58A-AFE4-7733-09CEF122E32E}"/>
                </a:ext>
              </a:extLst>
            </p:cNvPr>
            <p:cNvSpPr/>
            <p:nvPr/>
          </p:nvSpPr>
          <p:spPr>
            <a:xfrm>
              <a:off x="6481257" y="2797808"/>
              <a:ext cx="68714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CC0A83E-0C0E-96AA-FFE2-0D9C331FAE62}"/>
                </a:ext>
              </a:extLst>
            </p:cNvPr>
            <p:cNvSpPr/>
            <p:nvPr/>
          </p:nvSpPr>
          <p:spPr>
            <a:xfrm>
              <a:off x="4798167" y="2797808"/>
              <a:ext cx="92124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88CF7A0-65F9-2275-6A3D-0B18EA290388}"/>
                </a:ext>
              </a:extLst>
            </p:cNvPr>
            <p:cNvSpPr/>
            <p:nvPr/>
          </p:nvSpPr>
          <p:spPr>
            <a:xfrm>
              <a:off x="4867501" y="2797808"/>
              <a:ext cx="2146447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Joint and elective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2E4CC5-E30D-3861-5ADF-CFEA13F79DCD}"/>
                </a:ext>
              </a:extLst>
            </p:cNvPr>
            <p:cNvSpPr/>
            <p:nvPr/>
          </p:nvSpPr>
          <p:spPr>
            <a:xfrm>
              <a:off x="5205646" y="3041648"/>
              <a:ext cx="1154523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modules)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Shape 11343">
              <a:extLst>
                <a:ext uri="{FF2B5EF4-FFF2-40B4-BE49-F238E27FC236}">
                  <a16:creationId xmlns:a16="http://schemas.microsoft.com/office/drawing/2014/main" id="{51744665-7574-9091-D511-4BCF7A3C78FA}"/>
                </a:ext>
              </a:extLst>
            </p:cNvPr>
            <p:cNvSpPr/>
            <p:nvPr/>
          </p:nvSpPr>
          <p:spPr>
            <a:xfrm>
              <a:off x="4756885" y="3761067"/>
              <a:ext cx="1765759" cy="882879"/>
            </a:xfrm>
            <a:custGeom>
              <a:avLst/>
              <a:gdLst/>
              <a:ahLst/>
              <a:cxnLst/>
              <a:rect l="0" t="0" r="0" b="0"/>
              <a:pathLst>
                <a:path w="1765759" h="882879">
                  <a:moveTo>
                    <a:pt x="0" y="0"/>
                  </a:moveTo>
                  <a:lnTo>
                    <a:pt x="1765759" y="0"/>
                  </a:lnTo>
                  <a:lnTo>
                    <a:pt x="1765759" y="882879"/>
                  </a:lnTo>
                  <a:lnTo>
                    <a:pt x="0" y="882879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8" name="Shape 775">
              <a:extLst>
                <a:ext uri="{FF2B5EF4-FFF2-40B4-BE49-F238E27FC236}">
                  <a16:creationId xmlns:a16="http://schemas.microsoft.com/office/drawing/2014/main" id="{EAF783CF-5056-A142-09AB-7BD8819F46D3}"/>
                </a:ext>
              </a:extLst>
            </p:cNvPr>
            <p:cNvSpPr/>
            <p:nvPr/>
          </p:nvSpPr>
          <p:spPr>
            <a:xfrm>
              <a:off x="4756885" y="3761067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995963-6F4C-F490-F161-9A3964427FEE}"/>
                </a:ext>
              </a:extLst>
            </p:cNvPr>
            <p:cNvSpPr/>
            <p:nvPr/>
          </p:nvSpPr>
          <p:spPr>
            <a:xfrm>
              <a:off x="4812677" y="3876800"/>
              <a:ext cx="2200505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Year 2 Semester 2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F83418F-08D7-E910-E14E-B32F520EAAF1}"/>
                </a:ext>
              </a:extLst>
            </p:cNvPr>
            <p:cNvSpPr/>
            <p:nvPr/>
          </p:nvSpPr>
          <p:spPr>
            <a:xfrm>
              <a:off x="6424133" y="4218176"/>
              <a:ext cx="92123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B831D2-1CB6-A1DB-E41F-90412BFBD769}"/>
                </a:ext>
              </a:extLst>
            </p:cNvPr>
            <p:cNvSpPr/>
            <p:nvPr/>
          </p:nvSpPr>
          <p:spPr>
            <a:xfrm>
              <a:off x="4786008" y="4218176"/>
              <a:ext cx="92124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2384B3E-FE21-8A0E-D8FA-407795B9D608}"/>
                </a:ext>
              </a:extLst>
            </p:cNvPr>
            <p:cNvSpPr/>
            <p:nvPr/>
          </p:nvSpPr>
          <p:spPr>
            <a:xfrm>
              <a:off x="4855342" y="4218176"/>
              <a:ext cx="2086461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Elective modules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Shape 11344">
              <a:extLst>
                <a:ext uri="{FF2B5EF4-FFF2-40B4-BE49-F238E27FC236}">
                  <a16:creationId xmlns:a16="http://schemas.microsoft.com/office/drawing/2014/main" id="{CC1F659C-7A0F-DEEF-DFE3-B6E37A7EFDB7}"/>
                </a:ext>
              </a:extLst>
            </p:cNvPr>
            <p:cNvSpPr/>
            <p:nvPr/>
          </p:nvSpPr>
          <p:spPr>
            <a:xfrm>
              <a:off x="4756885" y="5014755"/>
              <a:ext cx="1765759" cy="882879"/>
            </a:xfrm>
            <a:custGeom>
              <a:avLst/>
              <a:gdLst/>
              <a:ahLst/>
              <a:cxnLst/>
              <a:rect l="0" t="0" r="0" b="0"/>
              <a:pathLst>
                <a:path w="1765759" h="882879">
                  <a:moveTo>
                    <a:pt x="0" y="0"/>
                  </a:moveTo>
                  <a:lnTo>
                    <a:pt x="1765759" y="0"/>
                  </a:lnTo>
                  <a:lnTo>
                    <a:pt x="1765759" y="882879"/>
                  </a:lnTo>
                  <a:lnTo>
                    <a:pt x="0" y="882879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4" name="Shape 779">
              <a:extLst>
                <a:ext uri="{FF2B5EF4-FFF2-40B4-BE49-F238E27FC236}">
                  <a16:creationId xmlns:a16="http://schemas.microsoft.com/office/drawing/2014/main" id="{CDCA8D54-8868-393D-CFD7-2440A5AF3522}"/>
                </a:ext>
              </a:extLst>
            </p:cNvPr>
            <p:cNvSpPr/>
            <p:nvPr/>
          </p:nvSpPr>
          <p:spPr>
            <a:xfrm>
              <a:off x="4756885" y="5014755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44D6318-C7FA-DB33-43D1-D45EA12C682D}"/>
                </a:ext>
              </a:extLst>
            </p:cNvPr>
            <p:cNvSpPr/>
            <p:nvPr/>
          </p:nvSpPr>
          <p:spPr>
            <a:xfrm>
              <a:off x="5123033" y="5303264"/>
              <a:ext cx="137425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Internships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Shape 11345">
              <a:extLst>
                <a:ext uri="{FF2B5EF4-FFF2-40B4-BE49-F238E27FC236}">
                  <a16:creationId xmlns:a16="http://schemas.microsoft.com/office/drawing/2014/main" id="{D15D4256-30C9-98F4-D81E-0AB6F18ED682}"/>
                </a:ext>
              </a:extLst>
            </p:cNvPr>
            <p:cNvSpPr/>
            <p:nvPr/>
          </p:nvSpPr>
          <p:spPr>
            <a:xfrm>
              <a:off x="6452013" y="1253689"/>
              <a:ext cx="1765758" cy="882878"/>
            </a:xfrm>
            <a:custGeom>
              <a:avLst/>
              <a:gdLst/>
              <a:ahLst/>
              <a:cxnLst/>
              <a:rect l="0" t="0" r="0" b="0"/>
              <a:pathLst>
                <a:path w="1765758" h="882878">
                  <a:moveTo>
                    <a:pt x="0" y="0"/>
                  </a:moveTo>
                  <a:lnTo>
                    <a:pt x="1765758" y="0"/>
                  </a:lnTo>
                  <a:lnTo>
                    <a:pt x="1765758" y="882878"/>
                  </a:lnTo>
                  <a:lnTo>
                    <a:pt x="0" y="882878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7" name="Shape 782">
              <a:extLst>
                <a:ext uri="{FF2B5EF4-FFF2-40B4-BE49-F238E27FC236}">
                  <a16:creationId xmlns:a16="http://schemas.microsoft.com/office/drawing/2014/main" id="{1DE06CBB-C1BE-F5EA-165C-827109B7935A}"/>
                </a:ext>
              </a:extLst>
            </p:cNvPr>
            <p:cNvSpPr/>
            <p:nvPr/>
          </p:nvSpPr>
          <p:spPr>
            <a:xfrm>
              <a:off x="6452013" y="1253689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B12463F-33BD-7CF7-42FA-A1EBE2F2545A}"/>
                </a:ext>
              </a:extLst>
            </p:cNvPr>
            <p:cNvSpPr/>
            <p:nvPr/>
          </p:nvSpPr>
          <p:spPr>
            <a:xfrm>
              <a:off x="7052157" y="1542032"/>
              <a:ext cx="752190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Year 3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Shape 11346">
              <a:extLst>
                <a:ext uri="{FF2B5EF4-FFF2-40B4-BE49-F238E27FC236}">
                  <a16:creationId xmlns:a16="http://schemas.microsoft.com/office/drawing/2014/main" id="{C5E02CF7-2D99-D7DA-3087-B638DD421F06}"/>
                </a:ext>
              </a:extLst>
            </p:cNvPr>
            <p:cNvSpPr/>
            <p:nvPr/>
          </p:nvSpPr>
          <p:spPr>
            <a:xfrm>
              <a:off x="6893453" y="2507377"/>
              <a:ext cx="1765757" cy="882880"/>
            </a:xfrm>
            <a:custGeom>
              <a:avLst/>
              <a:gdLst/>
              <a:ahLst/>
              <a:cxnLst/>
              <a:rect l="0" t="0" r="0" b="0"/>
              <a:pathLst>
                <a:path w="1765757" h="882880">
                  <a:moveTo>
                    <a:pt x="0" y="0"/>
                  </a:moveTo>
                  <a:lnTo>
                    <a:pt x="1765757" y="0"/>
                  </a:lnTo>
                  <a:lnTo>
                    <a:pt x="1765757" y="882880"/>
                  </a:lnTo>
                  <a:lnTo>
                    <a:pt x="0" y="882880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0" name="Shape 785">
              <a:extLst>
                <a:ext uri="{FF2B5EF4-FFF2-40B4-BE49-F238E27FC236}">
                  <a16:creationId xmlns:a16="http://schemas.microsoft.com/office/drawing/2014/main" id="{A39C6742-300D-537A-7638-ED5EF483AE36}"/>
                </a:ext>
              </a:extLst>
            </p:cNvPr>
            <p:cNvSpPr/>
            <p:nvPr/>
          </p:nvSpPr>
          <p:spPr>
            <a:xfrm>
              <a:off x="6893453" y="2507377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D600DB9-2413-9629-F272-C9075465C660}"/>
                </a:ext>
              </a:extLst>
            </p:cNvPr>
            <p:cNvSpPr/>
            <p:nvPr/>
          </p:nvSpPr>
          <p:spPr>
            <a:xfrm>
              <a:off x="7259601" y="2794760"/>
              <a:ext cx="137425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Internships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Shape 11347">
              <a:extLst>
                <a:ext uri="{FF2B5EF4-FFF2-40B4-BE49-F238E27FC236}">
                  <a16:creationId xmlns:a16="http://schemas.microsoft.com/office/drawing/2014/main" id="{ED11B27E-CE4B-9D68-E0B5-E75BD890CCA4}"/>
                </a:ext>
              </a:extLst>
            </p:cNvPr>
            <p:cNvSpPr/>
            <p:nvPr/>
          </p:nvSpPr>
          <p:spPr>
            <a:xfrm>
              <a:off x="6893453" y="3761067"/>
              <a:ext cx="1765757" cy="882879"/>
            </a:xfrm>
            <a:custGeom>
              <a:avLst/>
              <a:gdLst/>
              <a:ahLst/>
              <a:cxnLst/>
              <a:rect l="0" t="0" r="0" b="0"/>
              <a:pathLst>
                <a:path w="1765757" h="882879">
                  <a:moveTo>
                    <a:pt x="0" y="0"/>
                  </a:moveTo>
                  <a:lnTo>
                    <a:pt x="1765757" y="0"/>
                  </a:lnTo>
                  <a:lnTo>
                    <a:pt x="1765757" y="882879"/>
                  </a:lnTo>
                  <a:lnTo>
                    <a:pt x="0" y="882879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3" name="Shape 788">
              <a:extLst>
                <a:ext uri="{FF2B5EF4-FFF2-40B4-BE49-F238E27FC236}">
                  <a16:creationId xmlns:a16="http://schemas.microsoft.com/office/drawing/2014/main" id="{0FCC9442-92E5-6243-572C-3C556BE94374}"/>
                </a:ext>
              </a:extLst>
            </p:cNvPr>
            <p:cNvSpPr/>
            <p:nvPr/>
          </p:nvSpPr>
          <p:spPr>
            <a:xfrm>
              <a:off x="6893453" y="3761067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5AA355E-12D6-F725-0C56-3DC9CAA8BE61}"/>
                </a:ext>
              </a:extLst>
            </p:cNvPr>
            <p:cNvSpPr/>
            <p:nvPr/>
          </p:nvSpPr>
          <p:spPr>
            <a:xfrm>
              <a:off x="6949213" y="3797551"/>
              <a:ext cx="2269096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Year 3 Semester 2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2482B36-C23E-77BD-FE83-EF0E02E9CF6D}"/>
                </a:ext>
              </a:extLst>
            </p:cNvPr>
            <p:cNvSpPr/>
            <p:nvPr/>
          </p:nvSpPr>
          <p:spPr>
            <a:xfrm>
              <a:off x="7153873" y="4053584"/>
              <a:ext cx="1724382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Management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DBD4155-8632-8716-F56A-1F1D54BA2D09}"/>
                </a:ext>
              </a:extLst>
            </p:cNvPr>
            <p:cNvSpPr/>
            <p:nvPr/>
          </p:nvSpPr>
          <p:spPr>
            <a:xfrm>
              <a:off x="7376885" y="4294375"/>
              <a:ext cx="1062431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modules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Shape 11348">
              <a:extLst>
                <a:ext uri="{FF2B5EF4-FFF2-40B4-BE49-F238E27FC236}">
                  <a16:creationId xmlns:a16="http://schemas.microsoft.com/office/drawing/2014/main" id="{0EC72B92-11E4-5659-3F84-9D590E6EE625}"/>
                </a:ext>
              </a:extLst>
            </p:cNvPr>
            <p:cNvSpPr/>
            <p:nvPr/>
          </p:nvSpPr>
          <p:spPr>
            <a:xfrm>
              <a:off x="6893453" y="5014755"/>
              <a:ext cx="1765757" cy="882879"/>
            </a:xfrm>
            <a:custGeom>
              <a:avLst/>
              <a:gdLst/>
              <a:ahLst/>
              <a:cxnLst/>
              <a:rect l="0" t="0" r="0" b="0"/>
              <a:pathLst>
                <a:path w="1765757" h="882879">
                  <a:moveTo>
                    <a:pt x="0" y="0"/>
                  </a:moveTo>
                  <a:lnTo>
                    <a:pt x="1765757" y="0"/>
                  </a:lnTo>
                  <a:lnTo>
                    <a:pt x="1765757" y="882879"/>
                  </a:lnTo>
                  <a:lnTo>
                    <a:pt x="0" y="882879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546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8" name="Shape 793">
              <a:extLst>
                <a:ext uri="{FF2B5EF4-FFF2-40B4-BE49-F238E27FC236}">
                  <a16:creationId xmlns:a16="http://schemas.microsoft.com/office/drawing/2014/main" id="{1FFDE40B-BB27-2B11-5A90-6415B939B6F4}"/>
                </a:ext>
              </a:extLst>
            </p:cNvPr>
            <p:cNvSpPr/>
            <p:nvPr/>
          </p:nvSpPr>
          <p:spPr>
            <a:xfrm>
              <a:off x="6893453" y="5014755"/>
              <a:ext cx="1765758" cy="882879"/>
            </a:xfrm>
            <a:custGeom>
              <a:avLst/>
              <a:gdLst/>
              <a:ahLst/>
              <a:cxnLst/>
              <a:rect l="0" t="0" r="0" b="0"/>
              <a:pathLst>
                <a:path w="1765758" h="882879">
                  <a:moveTo>
                    <a:pt x="0" y="0"/>
                  </a:moveTo>
                  <a:lnTo>
                    <a:pt x="1765758" y="0"/>
                  </a:lnTo>
                  <a:lnTo>
                    <a:pt x="1765758" y="882879"/>
                  </a:lnTo>
                  <a:lnTo>
                    <a:pt x="0" y="882879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E7E6E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1469A62-13DC-30F4-B846-1E1A83CF1996}"/>
                </a:ext>
              </a:extLst>
            </p:cNvPr>
            <p:cNvSpPr/>
            <p:nvPr/>
          </p:nvSpPr>
          <p:spPr>
            <a:xfrm>
              <a:off x="6949213" y="5178296"/>
              <a:ext cx="2269096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Year 3 Semester 3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9399A80-A7FF-4ABB-7BA0-BAA2CED97DAA}"/>
                </a:ext>
              </a:extLst>
            </p:cNvPr>
            <p:cNvSpPr/>
            <p:nvPr/>
          </p:nvSpPr>
          <p:spPr>
            <a:xfrm>
              <a:off x="6967373" y="5431280"/>
              <a:ext cx="2151769" cy="3711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Individual project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1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6B012B6F-C3BC-0AEE-D0F0-5C4CBC703060}"/>
              </a:ext>
            </a:extLst>
          </p:cNvPr>
          <p:cNvGrpSpPr>
            <a:grpSpLocks/>
          </p:cNvGrpSpPr>
          <p:nvPr/>
        </p:nvGrpSpPr>
        <p:grpSpPr bwMode="auto">
          <a:xfrm>
            <a:off x="10248899" y="0"/>
            <a:ext cx="1943101" cy="6858000"/>
            <a:chOff x="16315" y="0"/>
            <a:chExt cx="2885" cy="10800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11CBCDC5-BDB9-3DA2-1B57-AE332EC71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4" y="0"/>
              <a:ext cx="2156" cy="10800"/>
            </a:xfrm>
            <a:prstGeom prst="rect">
              <a:avLst/>
            </a:pr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B05861AF-8015-A4AB-16A2-418A5E20D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5" y="0"/>
              <a:ext cx="730" cy="1080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8A0A1A8-C706-4B23-5847-325F4571E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0" y="0"/>
              <a:ext cx="2520" cy="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EA564E-BB0A-E736-497F-24A7464EE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7EB88-A61F-1F41-9440-F94955526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365" y="904239"/>
            <a:ext cx="9077739" cy="5098996"/>
          </a:xfrm>
        </p:spPr>
        <p:txBody>
          <a:bodyPr>
            <a:normAutofit lnSpcReduction="10000"/>
          </a:bodyPr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</a:rPr>
              <a:t>Application Requirements:-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endParaRPr lang="en-US" sz="4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Please apply via the online application process.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Personal Statement, CV, and One Reference Letter.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Complete all sections of the application form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Including </a:t>
            </a:r>
            <a:r>
              <a:rPr lang="en-US" sz="2800" b="1" dirty="0"/>
              <a:t>transcripts and certificates to date</a:t>
            </a:r>
            <a:endParaRPr lang="en-US" sz="2800" dirty="0"/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/>
              <a:t>Submit the form - It will take approx. 2 weeks to schedule Interview</a:t>
            </a:r>
          </a:p>
          <a:p>
            <a:pPr algn="l"/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429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61972450-F64C-87FF-E722-9A36DC366B3C}"/>
              </a:ext>
            </a:extLst>
          </p:cNvPr>
          <p:cNvGrpSpPr>
            <a:grpSpLocks/>
          </p:cNvGrpSpPr>
          <p:nvPr/>
        </p:nvGrpSpPr>
        <p:grpSpPr bwMode="auto">
          <a:xfrm>
            <a:off x="10248900" y="0"/>
            <a:ext cx="1943101" cy="6858000"/>
            <a:chOff x="16315" y="0"/>
            <a:chExt cx="2885" cy="10800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1CA63D70-A372-6682-0449-D2772F45A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4" y="0"/>
              <a:ext cx="2156" cy="10800"/>
            </a:xfrm>
            <a:prstGeom prst="rect">
              <a:avLst/>
            </a:pr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6FD0D717-C8F5-61F9-5FA2-4BB3D18C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5" y="0"/>
              <a:ext cx="730" cy="1080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E6D2FC9B-1178-5E8D-4D74-B29A6C7AA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0" y="0"/>
              <a:ext cx="2520" cy="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0A44AD-7D0D-C3FA-0D48-26C5F710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138" y="1320710"/>
            <a:ext cx="7659757" cy="92192"/>
          </a:xfrm>
        </p:spPr>
        <p:txBody>
          <a:bodyPr>
            <a:noAutofit/>
          </a:bodyPr>
          <a:lstStyle/>
          <a:p>
            <a:r>
              <a:rPr lang="en-US" sz="20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Value-Added Services Offered by Sea And Beyond</a:t>
            </a:r>
            <a:endParaRPr lang="en-IN" sz="2000" dirty="0"/>
          </a:p>
        </p:txBody>
      </p:sp>
      <p:pic>
        <p:nvPicPr>
          <p:cNvPr id="6" name="image10.png">
            <a:extLst>
              <a:ext uri="{FF2B5EF4-FFF2-40B4-BE49-F238E27FC236}">
                <a16:creationId xmlns:a16="http://schemas.microsoft.com/office/drawing/2014/main" id="{415FE633-1DF0-E491-7693-14CF849766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619" y="36377"/>
            <a:ext cx="2005572" cy="112873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E5C16A-341F-F550-7263-9C2585B1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582350"/>
            <a:ext cx="11145078" cy="5123250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8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Counselling -</a:t>
            </a:r>
          </a:p>
          <a:p>
            <a:pPr mar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7200" dirty="0">
                <a:latin typeface="Arial MT"/>
                <a:ea typeface="Calibri" panose="020F0502020204030204" pitchFamily="34" charset="0"/>
              </a:rPr>
              <a:t>We assist mariners in terms of course &amp; program selection, University Selection and what will be the best</a:t>
            </a:r>
          </a:p>
          <a:p>
            <a:pPr mar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7200" dirty="0">
                <a:latin typeface="Arial MT"/>
                <a:ea typeface="Calibri" panose="020F0502020204030204" pitchFamily="34" charset="0"/>
              </a:rPr>
              <a:t>A possible way to navigate your career.</a:t>
            </a:r>
          </a:p>
          <a:p>
            <a:endParaRPr lang="en-US" sz="4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8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 Assistance -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7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7200" dirty="0">
                <a:latin typeface="Arial MT"/>
                <a:ea typeface="Calibri" panose="020F0502020204030204" pitchFamily="34" charset="0"/>
              </a:rPr>
              <a:t>mmigration to the UK, Australia, Canada and EU. we will help you in getting your student Visa</a:t>
            </a:r>
            <a:r>
              <a:rPr lang="en-US" sz="7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8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Assistance -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7200" dirty="0">
                <a:latin typeface="Arial MT"/>
                <a:ea typeface="Calibri" panose="020F0502020204030204" pitchFamily="34" charset="0"/>
              </a:rPr>
              <a:t>We will help you in getting Financial assistance from Banks NBFC With the best interest rates in the market.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8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Forex Remittance-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7200" dirty="0">
                <a:latin typeface="Arial MT"/>
                <a:ea typeface="Calibri" panose="020F0502020204030204" pitchFamily="34" charset="0"/>
              </a:rPr>
              <a:t>We help you in remitting fees to Universities making this process hassle-free.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8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 with us on education@seaandbeyond.com or +91 89761 24339/ +918928896420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8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8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897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606F69-F1F5-AE1E-8DE1-4F540B857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14990C-E056-6552-DE4D-C2E6E184C7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9270" y="158221"/>
            <a:ext cx="2515300" cy="175009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79077D0-3CBB-3C94-8303-92AC37B0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88" y="5107908"/>
            <a:ext cx="3108816" cy="17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6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384</Words>
  <Application>Microsoft Office PowerPoint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MT</vt:lpstr>
      <vt:lpstr>Calibri</vt:lpstr>
      <vt:lpstr>Calibri Light</vt:lpstr>
      <vt:lpstr>Verdana</vt:lpstr>
      <vt:lpstr>Wingdings</vt:lpstr>
      <vt:lpstr>Office Theme</vt:lpstr>
      <vt:lpstr>PowerPoint Presentation</vt:lpstr>
      <vt:lpstr>Introduction</vt:lpstr>
      <vt:lpstr>PowerPoint Presentation</vt:lpstr>
      <vt:lpstr>BSc.(Hons) Maritime Science with Cadetship Program</vt:lpstr>
      <vt:lpstr>PowerPoint Presentation</vt:lpstr>
      <vt:lpstr> </vt:lpstr>
      <vt:lpstr>Value-Added Services Offered by Sea And Beyond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rudragauravrana@gmail.com</dc:creator>
  <cp:lastModifiedBy>rudragauravrana@gmail.com</cp:lastModifiedBy>
  <cp:revision>12</cp:revision>
  <dcterms:created xsi:type="dcterms:W3CDTF">2023-02-15T06:08:30Z</dcterms:created>
  <dcterms:modified xsi:type="dcterms:W3CDTF">2023-02-16T11:07:28Z</dcterms:modified>
</cp:coreProperties>
</file>