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58" r:id="rId3"/>
    <p:sldId id="256" r:id="rId4"/>
    <p:sldId id="264" r:id="rId5"/>
    <p:sldId id="267" r:id="rId6"/>
    <p:sldId id="260" r:id="rId7"/>
    <p:sldId id="272" r:id="rId8"/>
    <p:sldId id="268" r:id="rId9"/>
    <p:sldId id="269" r:id="rId10"/>
    <p:sldId id="273" r:id="rId11"/>
    <p:sldId id="270" r:id="rId12"/>
    <p:sldId id="262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dragauravrana@gmail.com" initials="r" lastIdx="1" clrIdx="0">
    <p:extLst>
      <p:ext uri="{19B8F6BF-5375-455C-9EA6-DF929625EA0E}">
        <p15:presenceInfo xmlns:p15="http://schemas.microsoft.com/office/powerpoint/2012/main" userId="30397bbb9c0829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340AC-B227-4316-8F86-2CFD11310979}" type="datetimeFigureOut">
              <a:rPr lang="en-IN" smtClean="0"/>
              <a:t>03-11-2022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39DB9-52F8-4D41-94B4-3F375E4E2C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107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39DB9-52F8-4D41-94B4-3F375E4E2C81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743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39DB9-52F8-4D41-94B4-3F375E4E2C81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618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12934-3557-3622-75C7-6031A3871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AB8E4-B10F-EAE1-833E-6268F1B2C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F4045-B72E-E99E-5B47-A32A26DC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2C99-A36A-4892-B6D0-0D2A8F7B061E}" type="datetimeFigureOut">
              <a:rPr lang="en-IN" smtClean="0"/>
              <a:t>03-11-2022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F5DC0-8415-8D88-800A-FFD28C41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6D5B7-5E12-2DE0-3643-A65C0194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848F-E97D-4959-A5F9-F1B17F2147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786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1FCE4-678D-12B4-3CA5-70F3EDC5F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9C512-FCD8-EDD4-AC8E-0C0F7B467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C62BB-2D0A-3E39-7E5F-36494C79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2C99-A36A-4892-B6D0-0D2A8F7B061E}" type="datetimeFigureOut">
              <a:rPr lang="en-IN" smtClean="0"/>
              <a:t>03-11-2022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71C4F-FB9A-AE3E-1C60-EAF0614EB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644B7-DCC1-163D-FB8D-91AFA8D3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848F-E97D-4959-A5F9-F1B17F2147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382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8AC60A-508B-AC8B-BFA1-7B079D3B0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D071EF-C071-BA97-AC1D-986D8D0A3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38F0F-3B7B-EC47-43DE-F11ABC80F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2C99-A36A-4892-B6D0-0D2A8F7B061E}" type="datetimeFigureOut">
              <a:rPr lang="en-IN" smtClean="0"/>
              <a:t>03-11-2022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BF38E-3AA8-24B1-567D-DFAC156C3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60329-24AB-F541-A16C-2B2B2571B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848F-E97D-4959-A5F9-F1B17F2147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347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A1726-8DE3-E120-450B-39757CDED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57A3D-19B2-D43B-C521-F559B29A9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691ED-5383-5AA6-8321-624FAF7D0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2C99-A36A-4892-B6D0-0D2A8F7B061E}" type="datetimeFigureOut">
              <a:rPr lang="en-IN" smtClean="0"/>
              <a:t>03-11-2022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DA008-616F-7C4F-E4B4-5BC544EA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4A5DE-54CD-A541-5FC1-26FDAFE72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848F-E97D-4959-A5F9-F1B17F2147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381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C6F3-50E7-31BC-47AA-0B9C188D3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0A2D6-86E0-4788-8413-3C2AE2964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AE67E-918D-CBE3-0FE2-55EDD3DE7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2C99-A36A-4892-B6D0-0D2A8F7B061E}" type="datetimeFigureOut">
              <a:rPr lang="en-IN" smtClean="0"/>
              <a:t>03-11-2022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21564-880F-14D9-127F-31FD510A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EDB75-F94C-3940-699A-D2758144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848F-E97D-4959-A5F9-F1B17F2147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10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685C2-5475-DAEA-C387-2DDDC9F82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BEA8A-D154-2A14-8F53-3CF112FA6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B1C97-0463-3424-7C52-AF6DC7E94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35AF4-DEE4-7136-E605-79A496DB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2C99-A36A-4892-B6D0-0D2A8F7B061E}" type="datetimeFigureOut">
              <a:rPr lang="en-IN" smtClean="0"/>
              <a:t>03-11-2022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1EAA5-18FB-0EEF-8101-A54ADAE5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1529B-0E25-95D0-900A-EC48E3DA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848F-E97D-4959-A5F9-F1B17F2147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794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19AB2-B931-0FB9-F64D-378810068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22A21-878B-3750-F7E3-424C1057E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11ED3-6CCB-9091-FE6C-30A08DF13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2133E7-37F7-A0D5-BBA6-54F3FC860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367E8C-300B-B935-E915-99D3A1CF64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15C43-3F0D-F756-8365-A50372473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2C99-A36A-4892-B6D0-0D2A8F7B061E}" type="datetimeFigureOut">
              <a:rPr lang="en-IN" smtClean="0"/>
              <a:t>03-11-2022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0BB119-EC90-DAAC-4D86-A3608F9B9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BCC66-91C9-728C-9411-B2B1CEB5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848F-E97D-4959-A5F9-F1B17F2147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075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4620-70D2-99CD-1CD0-07432355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5E79E5-8548-F5EE-4F9F-45B210DB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2C99-A36A-4892-B6D0-0D2A8F7B061E}" type="datetimeFigureOut">
              <a:rPr lang="en-IN" smtClean="0"/>
              <a:t>03-11-2022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ADF4A-C10B-1951-CFA1-4035C4D1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74767-0821-7374-9050-F6DDBC6C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848F-E97D-4959-A5F9-F1B17F2147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970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203B52-3F48-A8CB-C38F-EF169A9E8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2C99-A36A-4892-B6D0-0D2A8F7B061E}" type="datetimeFigureOut">
              <a:rPr lang="en-IN" smtClean="0"/>
              <a:t>03-11-2022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BFE82F-FA5F-7DFF-024C-60B8764C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A47F9-0D0E-3F6C-492F-12D796BE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848F-E97D-4959-A5F9-F1B17F2147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602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53768-47A5-E844-8339-DF339C0A7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49223-1B5F-0FF0-1FA3-A931AF68F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C83CA-5137-BA75-1FA7-E586A6170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55CFD-8E54-508D-7BC9-AC4EEF561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2C99-A36A-4892-B6D0-0D2A8F7B061E}" type="datetimeFigureOut">
              <a:rPr lang="en-IN" smtClean="0"/>
              <a:t>03-11-2022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319DA-B743-F59E-02F9-2CB4AFECB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226B7-EBF8-79C0-23FC-1FDF5B7A3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848F-E97D-4959-A5F9-F1B17F2147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523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DCC35-681C-4774-B766-DD01F718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F6F5D6-D283-C3A6-D204-8716C60BC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0E5365-5D7F-CE4F-81E3-74AA020CF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5DF63-9C24-A102-8B14-02B1D208C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2C99-A36A-4892-B6D0-0D2A8F7B061E}" type="datetimeFigureOut">
              <a:rPr lang="en-IN" smtClean="0"/>
              <a:t>03-11-2022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238E6-F9D2-EAD0-F9A3-617CAB3C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377C2-EE65-AA82-9988-3AD726B5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848F-E97D-4959-A5F9-F1B17F2147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753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19E74-3033-A479-2191-556A2D682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9DFDB-15A1-9FB7-5E20-767E552DA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2C116-001B-51F7-449F-E92F60292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C2C99-A36A-4892-B6D0-0D2A8F7B061E}" type="datetimeFigureOut">
              <a:rPr lang="en-IN" smtClean="0"/>
              <a:t>03-11-2022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9E2B9-1194-6B3F-7E84-65EEA5525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A10E8-D34F-936F-517F-6DB135D53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F848F-E97D-4959-A5F9-F1B17F2147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254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ducation@seaandbeyond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education@seaandbeyond.com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ducation@seaandbeyond.com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t.com/exec-ed-top-50/2022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94998D-A7BC-0B2D-B99A-D587740BA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31"/>
            <a:ext cx="12192000" cy="6822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A74EFA-AB2B-FF82-8D80-6B8DDA2A7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50" y="1148345"/>
            <a:ext cx="2371738" cy="130893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81E8C0-0A12-15E0-08A0-8EE1FE7B8171}"/>
              </a:ext>
            </a:extLst>
          </p:cNvPr>
          <p:cNvCxnSpPr>
            <a:cxnSpLocks/>
          </p:cNvCxnSpPr>
          <p:nvPr/>
        </p:nvCxnSpPr>
        <p:spPr>
          <a:xfrm>
            <a:off x="361656" y="871255"/>
            <a:ext cx="837761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B2E871E-6165-11D6-1BDB-EC5020563339}"/>
              </a:ext>
            </a:extLst>
          </p:cNvPr>
          <p:cNvSpPr txBox="1"/>
          <p:nvPr/>
        </p:nvSpPr>
        <p:spPr>
          <a:xfrm>
            <a:off x="256725" y="202818"/>
            <a:ext cx="93969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MSc Maritime International Trade &amp; Logistics </a:t>
            </a:r>
            <a:endParaRPr lang="en-IN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4737E-325C-BE22-DAA2-A52B0C47B79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6" y="1034336"/>
            <a:ext cx="2371738" cy="15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9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7D102F-3583-FE07-6E67-A9F01166A36B}"/>
              </a:ext>
            </a:extLst>
          </p:cNvPr>
          <p:cNvSpPr/>
          <p:nvPr/>
        </p:nvSpPr>
        <p:spPr>
          <a:xfrm>
            <a:off x="10822898" y="0"/>
            <a:ext cx="136910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2A3902-8157-356D-1E17-350A65366704}"/>
              </a:ext>
            </a:extLst>
          </p:cNvPr>
          <p:cNvSpPr/>
          <p:nvPr/>
        </p:nvSpPr>
        <p:spPr>
          <a:xfrm>
            <a:off x="10360700" y="0"/>
            <a:ext cx="462198" cy="68580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2B3ED9-E059-9891-90D1-1E9E8E015257}"/>
              </a:ext>
            </a:extLst>
          </p:cNvPr>
          <p:cNvSpPr/>
          <p:nvPr/>
        </p:nvSpPr>
        <p:spPr>
          <a:xfrm>
            <a:off x="0" y="6333345"/>
            <a:ext cx="462199" cy="52465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A18527-737D-93D8-A8F3-0E459B268453}"/>
              </a:ext>
            </a:extLst>
          </p:cNvPr>
          <p:cNvSpPr/>
          <p:nvPr/>
        </p:nvSpPr>
        <p:spPr>
          <a:xfrm>
            <a:off x="462199" y="6103496"/>
            <a:ext cx="219855" cy="22984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C0F0C1-F0B0-A974-0167-A8D24400B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99" y="0"/>
            <a:ext cx="1609532" cy="9042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15862E-EAFC-9AA9-0248-BA04884C22F2}"/>
              </a:ext>
            </a:extLst>
          </p:cNvPr>
          <p:cNvSpPr txBox="1"/>
          <p:nvPr/>
        </p:nvSpPr>
        <p:spPr>
          <a:xfrm>
            <a:off x="231099" y="581098"/>
            <a:ext cx="9424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b="1" dirty="0">
                <a:latin typeface="Arial" panose="020B0604020202020204" pitchFamily="34" charset="0"/>
                <a:cs typeface="Arial" panose="020B0604020202020204" pitchFamily="34" charset="0"/>
              </a:rPr>
              <a:t>Placements/Career Prospects:-</a:t>
            </a:r>
            <a:endParaRPr lang="en-I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7611A4-4A75-2EA9-4618-A854781DC767}"/>
              </a:ext>
            </a:extLst>
          </p:cNvPr>
          <p:cNvSpPr/>
          <p:nvPr/>
        </p:nvSpPr>
        <p:spPr>
          <a:xfrm>
            <a:off x="242344" y="1665297"/>
            <a:ext cx="9908218" cy="41024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FDAD3-FC8B-0E1C-CB2E-BF2C82BF208A}"/>
              </a:ext>
            </a:extLst>
          </p:cNvPr>
          <p:cNvSpPr txBox="1"/>
          <p:nvPr/>
        </p:nvSpPr>
        <p:spPr>
          <a:xfrm>
            <a:off x="572126" y="2146864"/>
            <a:ext cx="927141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2200" b="1" i="0" dirty="0">
                <a:solidFill>
                  <a:srgbClr val="001428"/>
                </a:solidFill>
                <a:effectLst/>
                <a:latin typeface="Codec Cold"/>
              </a:rPr>
              <a:t>COMPANIES</a:t>
            </a:r>
          </a:p>
          <a:p>
            <a:pPr algn="just"/>
            <a:r>
              <a:rPr lang="en-IN" sz="2200" b="0" i="0" dirty="0" err="1">
                <a:solidFill>
                  <a:srgbClr val="001428"/>
                </a:solidFill>
                <a:effectLst/>
                <a:latin typeface="Codec Cold"/>
              </a:rPr>
              <a:t>Arcellor</a:t>
            </a:r>
            <a:r>
              <a:rPr lang="en-IN" sz="2200" b="0" i="0" dirty="0">
                <a:solidFill>
                  <a:srgbClr val="001428"/>
                </a:solidFill>
                <a:effectLst/>
                <a:latin typeface="Codec Cold"/>
              </a:rPr>
              <a:t> Mittal, Airbus, Alinea, Alten, Auchan, </a:t>
            </a:r>
            <a:r>
              <a:rPr lang="en-IN" sz="2200" b="0" i="0" dirty="0" err="1">
                <a:solidFill>
                  <a:srgbClr val="001428"/>
                </a:solidFill>
                <a:effectLst/>
                <a:latin typeface="Codec Cold"/>
              </a:rPr>
              <a:t>Bolloré</a:t>
            </a:r>
            <a:r>
              <a:rPr lang="en-IN" sz="2200" b="0" i="0" dirty="0">
                <a:solidFill>
                  <a:srgbClr val="001428"/>
                </a:solidFill>
                <a:effectLst/>
                <a:latin typeface="Codec Cold"/>
              </a:rPr>
              <a:t>, Bourbon Management, Business France, </a:t>
            </a:r>
            <a:r>
              <a:rPr lang="en-IN" sz="2200" b="0" i="0" dirty="0" err="1">
                <a:solidFill>
                  <a:srgbClr val="001428"/>
                </a:solidFill>
                <a:effectLst/>
                <a:latin typeface="Codec Cold"/>
              </a:rPr>
              <a:t>Cabesto</a:t>
            </a:r>
            <a:r>
              <a:rPr lang="en-IN" sz="2200" b="0" i="0" dirty="0">
                <a:solidFill>
                  <a:srgbClr val="001428"/>
                </a:solidFill>
                <a:effectLst/>
                <a:latin typeface="Codec Cold"/>
              </a:rPr>
              <a:t>, Carrefour Supply Chain France, CMA-CGM, DB </a:t>
            </a:r>
            <a:r>
              <a:rPr lang="en-IN" sz="2200" b="0" i="0" dirty="0" err="1">
                <a:solidFill>
                  <a:srgbClr val="001428"/>
                </a:solidFill>
                <a:effectLst/>
                <a:latin typeface="Codec Cold"/>
              </a:rPr>
              <a:t>Shenker</a:t>
            </a:r>
            <a:r>
              <a:rPr lang="en-IN" sz="2200" b="0" i="0" dirty="0">
                <a:solidFill>
                  <a:srgbClr val="001428"/>
                </a:solidFill>
                <a:effectLst/>
                <a:latin typeface="Codec Cold"/>
              </a:rPr>
              <a:t>, Daher, Danone, Decathlon, DPD France, Esso SAF, Feeder, Gemalto, Geodis Wilson France, </a:t>
            </a:r>
            <a:r>
              <a:rPr lang="en-IN" sz="2200" b="0" i="0" dirty="0" err="1">
                <a:solidFill>
                  <a:srgbClr val="001428"/>
                </a:solidFill>
                <a:effectLst/>
                <a:latin typeface="Codec Cold"/>
              </a:rPr>
              <a:t>Gondrand</a:t>
            </a:r>
            <a:r>
              <a:rPr lang="en-IN" sz="2200" b="0" i="0" dirty="0">
                <a:solidFill>
                  <a:srgbClr val="001428"/>
                </a:solidFill>
                <a:effectLst/>
                <a:latin typeface="Codec Cold"/>
              </a:rPr>
              <a:t>, Grand Port de Marseille-</a:t>
            </a:r>
            <a:r>
              <a:rPr lang="en-IN" sz="2200" b="0" i="0" dirty="0" err="1">
                <a:solidFill>
                  <a:srgbClr val="001428"/>
                </a:solidFill>
                <a:effectLst/>
                <a:latin typeface="Codec Cold"/>
              </a:rPr>
              <a:t>Fos</a:t>
            </a:r>
            <a:r>
              <a:rPr lang="en-IN" sz="2200" b="0" i="0" dirty="0">
                <a:solidFill>
                  <a:srgbClr val="001428"/>
                </a:solidFill>
                <a:effectLst/>
                <a:latin typeface="Codec Cold"/>
              </a:rPr>
              <a:t>, Groupe Avril, Kuehne Nagel, Leroy Merlin, Marine </a:t>
            </a:r>
            <a:r>
              <a:rPr lang="en-IN" sz="2200" b="0" i="0" dirty="0" err="1">
                <a:solidFill>
                  <a:srgbClr val="001428"/>
                </a:solidFill>
                <a:effectLst/>
                <a:latin typeface="Codec Cold"/>
              </a:rPr>
              <a:t>Nationale</a:t>
            </a:r>
            <a:r>
              <a:rPr lang="en-IN" sz="2200" b="0" i="0" dirty="0">
                <a:solidFill>
                  <a:srgbClr val="001428"/>
                </a:solidFill>
                <a:effectLst/>
                <a:latin typeface="Codec Cold"/>
              </a:rPr>
              <a:t>, Pernod Ricard, </a:t>
            </a:r>
            <a:r>
              <a:rPr lang="en-IN" sz="2200" b="0" i="0" dirty="0" err="1">
                <a:solidFill>
                  <a:srgbClr val="001428"/>
                </a:solidFill>
                <a:effectLst/>
                <a:latin typeface="Codec Cold"/>
              </a:rPr>
              <a:t>Pôle</a:t>
            </a:r>
            <a:r>
              <a:rPr lang="en-IN" sz="2200" b="0" i="0" dirty="0">
                <a:solidFill>
                  <a:srgbClr val="001428"/>
                </a:solidFill>
                <a:effectLst/>
                <a:latin typeface="Codec Cold"/>
              </a:rPr>
              <a:t> Mer Provence-Alpes-Côte d’Azur, SDV </a:t>
            </a:r>
            <a:r>
              <a:rPr lang="en-IN" sz="2200" b="0" i="0" dirty="0" err="1">
                <a:solidFill>
                  <a:srgbClr val="001428"/>
                </a:solidFill>
                <a:effectLst/>
                <a:latin typeface="Codec Cold"/>
              </a:rPr>
              <a:t>Logistique</a:t>
            </a:r>
            <a:r>
              <a:rPr lang="en-IN" sz="2200" b="0" i="0" dirty="0">
                <a:solidFill>
                  <a:srgbClr val="001428"/>
                </a:solidFill>
                <a:effectLst/>
                <a:latin typeface="Codec Cold"/>
              </a:rPr>
              <a:t> et Carburants </a:t>
            </a:r>
            <a:r>
              <a:rPr lang="en-IN" sz="2200" b="0" i="0" dirty="0" err="1">
                <a:solidFill>
                  <a:srgbClr val="001428"/>
                </a:solidFill>
                <a:effectLst/>
                <a:latin typeface="Codec Cold"/>
              </a:rPr>
              <a:t>Spéciaux</a:t>
            </a:r>
            <a:r>
              <a:rPr lang="en-IN" sz="2200" b="0" i="0" dirty="0">
                <a:solidFill>
                  <a:srgbClr val="001428"/>
                </a:solidFill>
                <a:effectLst/>
                <a:latin typeface="Codec Cold"/>
              </a:rPr>
              <a:t>, Seafood Export, </a:t>
            </a:r>
            <a:r>
              <a:rPr lang="en-IN" sz="2200" b="0" i="0" dirty="0" err="1">
                <a:solidFill>
                  <a:srgbClr val="001428"/>
                </a:solidFill>
                <a:effectLst/>
                <a:latin typeface="Codec Cold"/>
              </a:rPr>
              <a:t>Syndicat</a:t>
            </a:r>
            <a:r>
              <a:rPr lang="en-IN" sz="2200" b="0" i="0" dirty="0">
                <a:solidFill>
                  <a:srgbClr val="001428"/>
                </a:solidFill>
                <a:effectLst/>
                <a:latin typeface="Codec Cold"/>
              </a:rPr>
              <a:t> des </a:t>
            </a:r>
            <a:r>
              <a:rPr lang="en-IN" sz="2200" b="0" i="0" dirty="0" err="1">
                <a:solidFill>
                  <a:srgbClr val="001428"/>
                </a:solidFill>
                <a:effectLst/>
                <a:latin typeface="Codec Cold"/>
              </a:rPr>
              <a:t>Transitaires</a:t>
            </a:r>
            <a:r>
              <a:rPr lang="en-IN" sz="2200" b="0" i="0" dirty="0">
                <a:solidFill>
                  <a:srgbClr val="001428"/>
                </a:solidFill>
                <a:effectLst/>
                <a:latin typeface="Codec Cold"/>
              </a:rPr>
              <a:t> de Marseille, </a:t>
            </a:r>
            <a:r>
              <a:rPr lang="en-IN" sz="2200" b="0" i="0" dirty="0" err="1">
                <a:solidFill>
                  <a:srgbClr val="001428"/>
                </a:solidFill>
                <a:effectLst/>
                <a:latin typeface="Codec Cold"/>
              </a:rPr>
              <a:t>Traxens</a:t>
            </a:r>
            <a:r>
              <a:rPr lang="en-IN" sz="2200" b="0" i="0" dirty="0">
                <a:solidFill>
                  <a:srgbClr val="001428"/>
                </a:solidFill>
                <a:effectLst/>
                <a:latin typeface="Codec Cold"/>
              </a:rPr>
              <a:t>, Unilever, Union Maritime et </a:t>
            </a:r>
            <a:r>
              <a:rPr lang="en-IN" sz="2200" b="0" i="0" dirty="0" err="1">
                <a:solidFill>
                  <a:srgbClr val="001428"/>
                </a:solidFill>
                <a:effectLst/>
                <a:latin typeface="Codec Cold"/>
              </a:rPr>
              <a:t>Fluviale</a:t>
            </a:r>
            <a:r>
              <a:rPr lang="en-IN" sz="2200" b="0" i="0" dirty="0">
                <a:solidFill>
                  <a:srgbClr val="001428"/>
                </a:solidFill>
                <a:effectLst/>
                <a:latin typeface="Codec Cold"/>
              </a:rPr>
              <a:t>, Veolia Water STI, XPO Logistics, </a:t>
            </a:r>
            <a:r>
              <a:rPr lang="en-IN" sz="2200" b="0" i="0" dirty="0" err="1">
                <a:solidFill>
                  <a:srgbClr val="001428"/>
                </a:solidFill>
                <a:effectLst/>
                <a:latin typeface="Codec Cold"/>
              </a:rPr>
              <a:t>Zim</a:t>
            </a:r>
            <a:endParaRPr lang="en-IN" sz="2200" b="0" i="0" dirty="0">
              <a:solidFill>
                <a:srgbClr val="001428"/>
              </a:solidFill>
              <a:effectLst/>
              <a:latin typeface="Codec Cold"/>
            </a:endParaRPr>
          </a:p>
        </p:txBody>
      </p:sp>
    </p:spTree>
    <p:extLst>
      <p:ext uri="{BB962C8B-B14F-4D97-AF65-F5344CB8AC3E}">
        <p14:creationId xmlns:p14="http://schemas.microsoft.com/office/powerpoint/2010/main" val="2840318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7D102F-3583-FE07-6E67-A9F01166A36B}"/>
              </a:ext>
            </a:extLst>
          </p:cNvPr>
          <p:cNvSpPr/>
          <p:nvPr/>
        </p:nvSpPr>
        <p:spPr>
          <a:xfrm>
            <a:off x="10822898" y="0"/>
            <a:ext cx="1369102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2A3902-8157-356D-1E17-350A65366704}"/>
              </a:ext>
            </a:extLst>
          </p:cNvPr>
          <p:cNvSpPr/>
          <p:nvPr/>
        </p:nvSpPr>
        <p:spPr>
          <a:xfrm>
            <a:off x="10360700" y="0"/>
            <a:ext cx="462198" cy="6858000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2B3ED9-E059-9891-90D1-1E9E8E015257}"/>
              </a:ext>
            </a:extLst>
          </p:cNvPr>
          <p:cNvSpPr/>
          <p:nvPr/>
        </p:nvSpPr>
        <p:spPr>
          <a:xfrm>
            <a:off x="0" y="6333345"/>
            <a:ext cx="462199" cy="52465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A18527-737D-93D8-A8F3-0E459B268453}"/>
              </a:ext>
            </a:extLst>
          </p:cNvPr>
          <p:cNvSpPr/>
          <p:nvPr/>
        </p:nvSpPr>
        <p:spPr>
          <a:xfrm>
            <a:off x="462199" y="6103496"/>
            <a:ext cx="219855" cy="22984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C0F0C1-F0B0-A974-0167-A8D24400B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99" y="0"/>
            <a:ext cx="1609532" cy="9042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117CE1-39BB-9C56-357C-812A6A5B76C3}"/>
              </a:ext>
            </a:extLst>
          </p:cNvPr>
          <p:cNvSpPr txBox="1"/>
          <p:nvPr/>
        </p:nvSpPr>
        <p:spPr>
          <a:xfrm>
            <a:off x="342277" y="257933"/>
            <a:ext cx="61009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b="1" dirty="0"/>
              <a:t>Application</a:t>
            </a:r>
            <a:r>
              <a:rPr lang="en-IN" sz="3200" b="1" dirty="0"/>
              <a:t> Requirements:-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CB96A-5BE1-2251-C01E-FD57AD57BC1B}"/>
              </a:ext>
            </a:extLst>
          </p:cNvPr>
          <p:cNvSpPr txBox="1"/>
          <p:nvPr/>
        </p:nvSpPr>
        <p:spPr>
          <a:xfrm>
            <a:off x="462199" y="1184260"/>
            <a:ext cx="9076543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001428"/>
                </a:solidFill>
                <a:effectLst/>
                <a:latin typeface="Codec Cold"/>
              </a:rPr>
              <a:t>Long Track:</a:t>
            </a:r>
            <a:r>
              <a:rPr lang="en-US" sz="2000" b="0" i="0" dirty="0">
                <a:solidFill>
                  <a:srgbClr val="001428"/>
                </a:solidFill>
                <a:effectLst/>
                <a:latin typeface="Codec Cold"/>
              </a:rPr>
              <a:t> 3 years of higher education "Bac+3" validated by a diploma or an equivalent of 180 ECTS credits.  </a:t>
            </a:r>
          </a:p>
          <a:p>
            <a:pPr algn="l"/>
            <a:endParaRPr lang="en-US" sz="2000" b="0" i="0" dirty="0">
              <a:solidFill>
                <a:srgbClr val="001428"/>
              </a:solidFill>
              <a:effectLst/>
              <a:latin typeface="Codec Cold"/>
            </a:endParaRPr>
          </a:p>
          <a:p>
            <a:pPr algn="l"/>
            <a:r>
              <a:rPr lang="en-US" sz="2000" b="1" i="0" dirty="0">
                <a:solidFill>
                  <a:srgbClr val="001428"/>
                </a:solidFill>
                <a:effectLst/>
                <a:latin typeface="Codec Cold"/>
              </a:rPr>
              <a:t>Short Track:</a:t>
            </a:r>
            <a:r>
              <a:rPr lang="en-US" sz="2000" b="0" i="0" dirty="0">
                <a:solidFill>
                  <a:srgbClr val="001428"/>
                </a:solidFill>
                <a:effectLst/>
                <a:latin typeface="Codec Cold"/>
              </a:rPr>
              <a:t> 4 years of higher education "M1" validated, or an International Bachelor's degree (Bac+4), or an equivalent of 240 ECTS credits.</a:t>
            </a:r>
          </a:p>
          <a:p>
            <a:pPr algn="l"/>
            <a:endParaRPr lang="en-US" sz="2000" b="0" i="0" dirty="0">
              <a:solidFill>
                <a:srgbClr val="001428"/>
              </a:solidFill>
              <a:effectLst/>
              <a:latin typeface="Codec Cold"/>
            </a:endParaRPr>
          </a:p>
          <a:p>
            <a:pPr algn="l"/>
            <a:r>
              <a:rPr lang="en-US" sz="2000" b="1" i="0" dirty="0">
                <a:solidFill>
                  <a:srgbClr val="001428"/>
                </a:solidFill>
                <a:effectLst/>
                <a:latin typeface="Codec Cold"/>
              </a:rPr>
              <a:t>Level of English required</a:t>
            </a:r>
            <a:r>
              <a:rPr lang="en-US" sz="2000" b="0" i="0" dirty="0">
                <a:solidFill>
                  <a:srgbClr val="001428"/>
                </a:solidFill>
                <a:effectLst/>
                <a:latin typeface="Codec Cold"/>
              </a:rPr>
              <a:t> for admission to the </a:t>
            </a:r>
            <a:r>
              <a:rPr lang="en-US" sz="2000" b="0" i="0" dirty="0" err="1">
                <a:solidFill>
                  <a:srgbClr val="001428"/>
                </a:solidFill>
                <a:effectLst/>
                <a:latin typeface="Codec Cold"/>
              </a:rPr>
              <a:t>specialisation</a:t>
            </a:r>
            <a:r>
              <a:rPr lang="en-US" sz="2000" b="0" i="0" dirty="0">
                <a:solidFill>
                  <a:srgbClr val="001428"/>
                </a:solidFill>
                <a:effectLst/>
                <a:latin typeface="Codec Cold"/>
              </a:rPr>
              <a:t> course: TOEIC 780 / IELTS 6 / IBT 85 (candidates with at least 1 year of studies or professional experience in an English-speaking country are exempted). For admission to the preparation course, the level of English is recommended but not mandatory. It will have to be validated to enter the 2nd year.</a:t>
            </a:r>
          </a:p>
          <a:p>
            <a:pPr algn="l"/>
            <a:endParaRPr lang="en-US" sz="2400" b="0" i="0" dirty="0">
              <a:solidFill>
                <a:srgbClr val="001428"/>
              </a:solidFill>
              <a:effectLst/>
              <a:latin typeface="Codec C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4E9A1C-BCD8-0F78-2080-DC68B1F46654}"/>
              </a:ext>
            </a:extLst>
          </p:cNvPr>
          <p:cNvSpPr txBox="1"/>
          <p:nvPr/>
        </p:nvSpPr>
        <p:spPr>
          <a:xfrm>
            <a:off x="0" y="5473685"/>
            <a:ext cx="104806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001428"/>
                </a:solidFill>
                <a:effectLst/>
                <a:latin typeface="Codec Cold"/>
              </a:rPr>
              <a:t>Connect with us on </a:t>
            </a:r>
            <a:r>
              <a:rPr lang="en-US" sz="2000" b="1" i="0" dirty="0">
                <a:solidFill>
                  <a:srgbClr val="001428"/>
                </a:solidFill>
                <a:effectLst/>
                <a:latin typeface="Codec Cold"/>
                <a:hlinkClick r:id="rId3"/>
              </a:rPr>
              <a:t>Education@seaandbeyond.com</a:t>
            </a:r>
            <a:r>
              <a:rPr lang="en-US" sz="2000" b="1" i="0" dirty="0">
                <a:solidFill>
                  <a:srgbClr val="001428"/>
                </a:solidFill>
                <a:effectLst/>
                <a:latin typeface="Codec Cold"/>
              </a:rPr>
              <a:t> or </a:t>
            </a:r>
            <a:r>
              <a:rPr lang="en-US" sz="2000" b="1" i="0" u="sng" dirty="0">
                <a:solidFill>
                  <a:schemeClr val="accent1"/>
                </a:solidFill>
                <a:effectLst/>
                <a:latin typeface="Codec Cold"/>
              </a:rPr>
              <a:t>+91 89761 24339 </a:t>
            </a:r>
            <a:r>
              <a:rPr lang="en-US" sz="2000" b="1" i="0" dirty="0">
                <a:solidFill>
                  <a:srgbClr val="001428"/>
                </a:solidFill>
                <a:effectLst/>
                <a:latin typeface="Codec Cold"/>
              </a:rPr>
              <a:t>for the 2023-2024 Batch</a:t>
            </a:r>
            <a:endParaRPr lang="en-US" sz="2400" b="1" i="0" dirty="0">
              <a:solidFill>
                <a:srgbClr val="001428"/>
              </a:solidFill>
              <a:effectLst/>
              <a:latin typeface="Codec Cold"/>
            </a:endParaRPr>
          </a:p>
        </p:txBody>
      </p:sp>
    </p:spTree>
    <p:extLst>
      <p:ext uri="{BB962C8B-B14F-4D97-AF65-F5344CB8AC3E}">
        <p14:creationId xmlns:p14="http://schemas.microsoft.com/office/powerpoint/2010/main" val="339135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7D102F-3583-FE07-6E67-A9F01166A36B}"/>
              </a:ext>
            </a:extLst>
          </p:cNvPr>
          <p:cNvSpPr/>
          <p:nvPr/>
        </p:nvSpPr>
        <p:spPr>
          <a:xfrm>
            <a:off x="10822898" y="0"/>
            <a:ext cx="136910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2A3902-8157-356D-1E17-350A65366704}"/>
              </a:ext>
            </a:extLst>
          </p:cNvPr>
          <p:cNvSpPr/>
          <p:nvPr/>
        </p:nvSpPr>
        <p:spPr>
          <a:xfrm>
            <a:off x="10360700" y="0"/>
            <a:ext cx="462198" cy="68580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2B3ED9-E059-9891-90D1-1E9E8E015257}"/>
              </a:ext>
            </a:extLst>
          </p:cNvPr>
          <p:cNvSpPr/>
          <p:nvPr/>
        </p:nvSpPr>
        <p:spPr>
          <a:xfrm>
            <a:off x="0" y="6333345"/>
            <a:ext cx="462199" cy="52465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A18527-737D-93D8-A8F3-0E459B268453}"/>
              </a:ext>
            </a:extLst>
          </p:cNvPr>
          <p:cNvSpPr/>
          <p:nvPr/>
        </p:nvSpPr>
        <p:spPr>
          <a:xfrm>
            <a:off x="462199" y="6103496"/>
            <a:ext cx="219855" cy="229849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422ACC-A17D-1B05-2D32-15B84807F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226" y="0"/>
            <a:ext cx="2706447" cy="1753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EC2401-4424-813D-562E-190ACB499903}"/>
              </a:ext>
            </a:extLst>
          </p:cNvPr>
          <p:cNvSpPr txBox="1"/>
          <p:nvPr/>
        </p:nvSpPr>
        <p:spPr>
          <a:xfrm>
            <a:off x="1974331" y="1753849"/>
            <a:ext cx="7094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Value Added Services Offered by Sea And Beyond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9B7FE2-ECD2-140E-303E-0DCCF5095E99}"/>
              </a:ext>
            </a:extLst>
          </p:cNvPr>
          <p:cNvSpPr txBox="1"/>
          <p:nvPr/>
        </p:nvSpPr>
        <p:spPr>
          <a:xfrm>
            <a:off x="0" y="2183973"/>
            <a:ext cx="990974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</a:rPr>
              <a:t>Education Counselling - </a:t>
            </a:r>
          </a:p>
          <a:p>
            <a:r>
              <a:rPr lang="en-US" sz="1600" dirty="0">
                <a:latin typeface="arial" panose="020B0604020202020204" pitchFamily="34" charset="0"/>
              </a:rPr>
              <a:t>We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assist mariners in terms of course &amp; program selection, University Selection and what will be the best possible way to navigate your career.</a:t>
            </a:r>
          </a:p>
          <a:p>
            <a:endParaRPr lang="en-US" sz="1600" dirty="0">
              <a:latin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</a:rPr>
              <a:t>Visa Assistance -</a:t>
            </a:r>
            <a:br>
              <a:rPr lang="en-US" sz="1600" b="1" dirty="0">
                <a:latin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</a:rPr>
              <a:t>Immigration to the UK, Australia, Canada and EU. we will help you in getting your student Visa.</a:t>
            </a:r>
          </a:p>
          <a:p>
            <a:endParaRPr lang="en-US" sz="1600" dirty="0">
              <a:latin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</a:rPr>
              <a:t>Financial Assistance -</a:t>
            </a:r>
            <a:br>
              <a:rPr lang="en-US" sz="1600" dirty="0">
                <a:latin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</a:rPr>
              <a:t>We will help you in getting Financial assistance from Banks NBFC With the best interest rates in the market.</a:t>
            </a:r>
          </a:p>
          <a:p>
            <a:endParaRPr lang="en-US" sz="1600" dirty="0">
              <a:latin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</a:rPr>
              <a:t>Forex Remittance-</a:t>
            </a:r>
          </a:p>
          <a:p>
            <a:r>
              <a:rPr lang="en-US" sz="1600" dirty="0">
                <a:latin typeface="arial" panose="020B0604020202020204" pitchFamily="34" charset="0"/>
              </a:rPr>
              <a:t>We help you in remitting fees to Universities making this process hassle-free.</a:t>
            </a:r>
            <a:endParaRPr lang="en-IN" sz="1600" dirty="0"/>
          </a:p>
        </p:txBody>
      </p:sp>
      <p:pic>
        <p:nvPicPr>
          <p:cNvPr id="29" name="Picture 28" descr="img">
            <a:extLst>
              <a:ext uri="{FF2B5EF4-FFF2-40B4-BE49-F238E27FC236}">
                <a16:creationId xmlns:a16="http://schemas.microsoft.com/office/drawing/2014/main" id="{516EA911-6384-4B73-C3E8-9519040BF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78" y="6230943"/>
            <a:ext cx="7583066" cy="364729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5EF6A4-A4E3-2EE1-0498-0D0ECA49B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99" y="0"/>
            <a:ext cx="1609532" cy="904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325CBB-1F53-C111-2258-DC64C770DBD2}"/>
              </a:ext>
            </a:extLst>
          </p:cNvPr>
          <p:cNvSpPr txBox="1"/>
          <p:nvPr/>
        </p:nvSpPr>
        <p:spPr>
          <a:xfrm>
            <a:off x="1369102" y="5643653"/>
            <a:ext cx="8034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i="0" u="none" strike="noStrike" baseline="0" dirty="0">
                <a:solidFill>
                  <a:srgbClr val="000000"/>
                </a:solidFill>
              </a:rPr>
              <a:t>You can connect with us at </a:t>
            </a:r>
            <a:r>
              <a:rPr lang="en-IN" sz="1800" b="1" i="0" u="none" strike="noStrike" baseline="0" dirty="0">
                <a:solidFill>
                  <a:srgbClr val="000000"/>
                </a:solidFill>
                <a:hlinkClick r:id="rId5"/>
              </a:rPr>
              <a:t>education@sea</a:t>
            </a:r>
            <a:r>
              <a:rPr lang="en-IN" sz="1800" b="1" dirty="0">
                <a:solidFill>
                  <a:srgbClr val="000000"/>
                </a:solidFill>
                <a:hlinkClick r:id="rId5"/>
              </a:rPr>
              <a:t>andbeyond.com</a:t>
            </a:r>
            <a:r>
              <a:rPr lang="en-IN" sz="1800" b="1" dirty="0">
                <a:solidFill>
                  <a:srgbClr val="000000"/>
                </a:solidFill>
              </a:rPr>
              <a:t> or </a:t>
            </a:r>
            <a:r>
              <a:rPr lang="en-IN" sz="1800" b="1" u="sng" dirty="0">
                <a:solidFill>
                  <a:schemeClr val="accent1"/>
                </a:solidFill>
              </a:rPr>
              <a:t>+91 89761 24339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447631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09CE0B-43CD-4837-9836-C375455F2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31"/>
            <a:ext cx="12192000" cy="6822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7A863-8888-F374-36E9-EA27C124CFF6}"/>
              </a:ext>
            </a:extLst>
          </p:cNvPr>
          <p:cNvSpPr/>
          <p:nvPr/>
        </p:nvSpPr>
        <p:spPr>
          <a:xfrm>
            <a:off x="0" y="629586"/>
            <a:ext cx="58662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u="sng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You!!!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804BD8-C7FF-C00F-C17F-5AAF0AA276E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86" y="3319878"/>
            <a:ext cx="1207963" cy="782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163021-B252-A0F2-D082-FCB583262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35" y="3319878"/>
            <a:ext cx="1418393" cy="78279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52B3BD-5627-EC98-50DA-E264078DCAF0}"/>
              </a:ext>
            </a:extLst>
          </p:cNvPr>
          <p:cNvSpPr/>
          <p:nvPr/>
        </p:nvSpPr>
        <p:spPr>
          <a:xfrm>
            <a:off x="459986" y="1932682"/>
            <a:ext cx="3241451" cy="120032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690526-467D-C752-7E21-434D49A826EC}"/>
              </a:ext>
            </a:extLst>
          </p:cNvPr>
          <p:cNvSpPr txBox="1"/>
          <p:nvPr/>
        </p:nvSpPr>
        <p:spPr>
          <a:xfrm>
            <a:off x="-1078466" y="2071181"/>
            <a:ext cx="63183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IN" sz="1800" b="1" i="0" u="none" strike="noStrike" baseline="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onnect With Us -</a:t>
            </a:r>
          </a:p>
          <a:p>
            <a:pPr algn="ctr"/>
            <a:r>
              <a:rPr lang="en-IN" sz="1800" b="1" i="0" u="none" strike="noStrike" baseline="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education@sea</a:t>
            </a:r>
            <a:r>
              <a:rPr lang="en-IN" sz="18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andbeyond.com</a:t>
            </a:r>
            <a:r>
              <a:rPr lang="en-IN" sz="18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IN" sz="1800" b="1" dirty="0">
                <a:solidFill>
                  <a:schemeClr val="bg1"/>
                </a:solidFill>
              </a:rPr>
              <a:t> </a:t>
            </a:r>
            <a:r>
              <a:rPr lang="en-IN" sz="1800" b="1" u="sng" dirty="0">
                <a:solidFill>
                  <a:schemeClr val="bg1"/>
                </a:solidFill>
              </a:rPr>
              <a:t>+91 89761 24339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4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7D102F-3583-FE07-6E67-A9F01166A36B}"/>
              </a:ext>
            </a:extLst>
          </p:cNvPr>
          <p:cNvSpPr/>
          <p:nvPr/>
        </p:nvSpPr>
        <p:spPr>
          <a:xfrm>
            <a:off x="10822898" y="0"/>
            <a:ext cx="136910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2B3ED9-E059-9891-90D1-1E9E8E015257}"/>
              </a:ext>
            </a:extLst>
          </p:cNvPr>
          <p:cNvSpPr/>
          <p:nvPr/>
        </p:nvSpPr>
        <p:spPr>
          <a:xfrm>
            <a:off x="0" y="6333345"/>
            <a:ext cx="462199" cy="52465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A18527-737D-93D8-A8F3-0E459B268453}"/>
              </a:ext>
            </a:extLst>
          </p:cNvPr>
          <p:cNvSpPr/>
          <p:nvPr/>
        </p:nvSpPr>
        <p:spPr>
          <a:xfrm>
            <a:off x="462199" y="6103496"/>
            <a:ext cx="219855" cy="22984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268B36-FAB3-4004-A9A4-F626E3F50057}"/>
              </a:ext>
            </a:extLst>
          </p:cNvPr>
          <p:cNvSpPr txBox="1"/>
          <p:nvPr/>
        </p:nvSpPr>
        <p:spPr>
          <a:xfrm>
            <a:off x="3046751" y="3248081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4C420B-B0FF-E3D1-3F3B-477BB663F6CD}"/>
              </a:ext>
            </a:extLst>
          </p:cNvPr>
          <p:cNvSpPr txBox="1"/>
          <p:nvPr/>
        </p:nvSpPr>
        <p:spPr>
          <a:xfrm>
            <a:off x="462199" y="478707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b="1" dirty="0">
                <a:latin typeface="Arial" panose="020B0604020202020204" pitchFamily="34" charset="0"/>
                <a:cs typeface="Arial" panose="020B0604020202020204" pitchFamily="34" charset="0"/>
              </a:rPr>
              <a:t>Introduction:-</a:t>
            </a:r>
            <a:endParaRPr lang="en-I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B1F027-7AB4-210D-5D86-740AB7EDC632}"/>
              </a:ext>
            </a:extLst>
          </p:cNvPr>
          <p:cNvSpPr txBox="1"/>
          <p:nvPr/>
        </p:nvSpPr>
        <p:spPr>
          <a:xfrm>
            <a:off x="309056" y="1125814"/>
            <a:ext cx="690796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001428"/>
                </a:solidFill>
                <a:effectLst/>
                <a:latin typeface="Codec Cold"/>
              </a:rPr>
              <a:t>The Master of Science (MSc) in International Trade and Logistics approach to training </a:t>
            </a:r>
            <a:r>
              <a:rPr lang="en-US" sz="2400" b="0" i="0" dirty="0" err="1">
                <a:solidFill>
                  <a:srgbClr val="001428"/>
                </a:solidFill>
                <a:effectLst/>
                <a:latin typeface="Codec Cold"/>
              </a:rPr>
              <a:t>emphasises</a:t>
            </a:r>
            <a:r>
              <a:rPr lang="en-US" sz="2400" b="0" i="0" dirty="0">
                <a:solidFill>
                  <a:srgbClr val="001428"/>
                </a:solidFill>
                <a:effectLst/>
                <a:latin typeface="Codec Cold"/>
              </a:rPr>
              <a:t> experiential learning and case studies. Students attend industrial conferences and conduct field visits to develop an operational and practical vision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b="0" i="0" dirty="0">
              <a:solidFill>
                <a:srgbClr val="001428"/>
              </a:solidFill>
              <a:effectLst/>
              <a:latin typeface="Codec Cold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001428"/>
                </a:solidFill>
                <a:effectLst/>
                <a:latin typeface="Codec Cold"/>
              </a:rPr>
              <a:t>The triple-sectoral approach -international trade, logistics, international transport- is in line with the current needs of the companies and challenges of our global world.</a:t>
            </a:r>
            <a:endParaRPr lang="en-US" sz="2400" dirty="0">
              <a:solidFill>
                <a:srgbClr val="001428"/>
              </a:solidFill>
              <a:latin typeface="Codec Cold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200" b="0" i="0" dirty="0">
              <a:solidFill>
                <a:srgbClr val="1D2136"/>
              </a:solidFill>
              <a:effectLst/>
              <a:latin typeface="Bliss"/>
            </a:endParaRPr>
          </a:p>
          <a:p>
            <a:pPr algn="just"/>
            <a:endParaRPr lang="en-IN" sz="2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5081BF-9430-9D51-80D3-E106A2B14841}"/>
              </a:ext>
            </a:extLst>
          </p:cNvPr>
          <p:cNvSpPr/>
          <p:nvPr/>
        </p:nvSpPr>
        <p:spPr>
          <a:xfrm>
            <a:off x="10360700" y="0"/>
            <a:ext cx="462198" cy="68580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3D88FF-D0B7-6DBB-A158-17745CD6C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20" y="904264"/>
            <a:ext cx="4308657" cy="5148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DF688C-A4B8-9D8D-5D30-4FA8360DD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99" y="0"/>
            <a:ext cx="1609532" cy="9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18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7D102F-3583-FE07-6E67-A9F01166A36B}"/>
              </a:ext>
            </a:extLst>
          </p:cNvPr>
          <p:cNvSpPr/>
          <p:nvPr/>
        </p:nvSpPr>
        <p:spPr>
          <a:xfrm>
            <a:off x="10822898" y="0"/>
            <a:ext cx="136910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2A3902-8157-356D-1E17-350A65366704}"/>
              </a:ext>
            </a:extLst>
          </p:cNvPr>
          <p:cNvSpPr/>
          <p:nvPr/>
        </p:nvSpPr>
        <p:spPr>
          <a:xfrm>
            <a:off x="10360700" y="0"/>
            <a:ext cx="462198" cy="68580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2B3ED9-E059-9891-90D1-1E9E8E015257}"/>
              </a:ext>
            </a:extLst>
          </p:cNvPr>
          <p:cNvSpPr/>
          <p:nvPr/>
        </p:nvSpPr>
        <p:spPr>
          <a:xfrm>
            <a:off x="0" y="6333345"/>
            <a:ext cx="462199" cy="52465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A18527-737D-93D8-A8F3-0E459B268453}"/>
              </a:ext>
            </a:extLst>
          </p:cNvPr>
          <p:cNvSpPr/>
          <p:nvPr/>
        </p:nvSpPr>
        <p:spPr>
          <a:xfrm>
            <a:off x="462199" y="6103496"/>
            <a:ext cx="219855" cy="22984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29F8CC-6BF0-7AF9-2748-54DF27C82EE4}"/>
              </a:ext>
            </a:extLst>
          </p:cNvPr>
          <p:cNvSpPr txBox="1"/>
          <p:nvPr/>
        </p:nvSpPr>
        <p:spPr>
          <a:xfrm>
            <a:off x="231099" y="524655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b="1" dirty="0">
                <a:latin typeface="Arial" panose="020B0604020202020204" pitchFamily="34" charset="0"/>
                <a:cs typeface="Arial" panose="020B0604020202020204" pitchFamily="34" charset="0"/>
              </a:rPr>
              <a:t>Facts &amp; Figures:-  </a:t>
            </a:r>
            <a:endParaRPr lang="en-I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009FD8-4FEC-FA48-1B45-0F1F2DEB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/>
          <a:stretch/>
        </p:blipFill>
        <p:spPr>
          <a:xfrm>
            <a:off x="7405141" y="847820"/>
            <a:ext cx="4102308" cy="52556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0A71815-6289-6A01-5842-E63A300A6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99" y="0"/>
            <a:ext cx="1609532" cy="9042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FA2EBB-663D-D727-A29A-64EA16004EC1}"/>
              </a:ext>
            </a:extLst>
          </p:cNvPr>
          <p:cNvSpPr txBox="1"/>
          <p:nvPr/>
        </p:nvSpPr>
        <p:spPr>
          <a:xfrm>
            <a:off x="231099" y="1605915"/>
            <a:ext cx="679928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/>
              <a:t>Duration:- </a:t>
            </a:r>
            <a:r>
              <a:rPr lang="en-US" sz="2400" dirty="0"/>
              <a:t>15 Months or 24 Months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/>
              <a:t>Fees:- </a:t>
            </a:r>
            <a:r>
              <a:rPr lang="en-US" sz="2400" dirty="0"/>
              <a:t>16500 Euros / 25000 Euros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/>
              <a:t>Start date:- </a:t>
            </a:r>
            <a:r>
              <a:rPr lang="en-US" sz="2400" dirty="0"/>
              <a:t>September Every Year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/>
              <a:t>Mode of conduct:- </a:t>
            </a:r>
            <a:r>
              <a:rPr lang="en-IN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Lectures/ classroom</a:t>
            </a:r>
            <a:r>
              <a:rPr lang="en-IN" sz="2400" dirty="0"/>
              <a:t> </a:t>
            </a: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/>
              <a:t>Batch size:- </a:t>
            </a:r>
            <a:r>
              <a:rPr lang="en-US" sz="2400" dirty="0"/>
              <a:t>20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/>
              <a:t>Number of nationalities:- </a:t>
            </a:r>
            <a:r>
              <a:rPr lang="en-US" sz="2400" dirty="0"/>
              <a:t>12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/>
              <a:t>Ranking:- </a:t>
            </a:r>
            <a:r>
              <a:rPr lang="en-US" sz="2400" dirty="0"/>
              <a:t> </a:t>
            </a:r>
            <a:r>
              <a:rPr lang="en-US" sz="2400" b="0" i="0" dirty="0">
                <a:effectLst/>
                <a:latin typeface="Codec Cold"/>
              </a:rPr>
              <a:t>KEDGE Business School ranks 9th in the 2022 Le Figaro ranking</a:t>
            </a:r>
            <a:r>
              <a:rPr lang="en-US" sz="2400" b="0" i="0" dirty="0">
                <a:solidFill>
                  <a:srgbClr val="727783"/>
                </a:solidFill>
                <a:effectLst/>
                <a:latin typeface="Codec Cold"/>
              </a:rPr>
              <a:t>.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352972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7D102F-3583-FE07-6E67-A9F01166A36B}"/>
              </a:ext>
            </a:extLst>
          </p:cNvPr>
          <p:cNvSpPr/>
          <p:nvPr/>
        </p:nvSpPr>
        <p:spPr>
          <a:xfrm>
            <a:off x="10822898" y="0"/>
            <a:ext cx="136910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2A3902-8157-356D-1E17-350A65366704}"/>
              </a:ext>
            </a:extLst>
          </p:cNvPr>
          <p:cNvSpPr/>
          <p:nvPr/>
        </p:nvSpPr>
        <p:spPr>
          <a:xfrm>
            <a:off x="10360700" y="0"/>
            <a:ext cx="462198" cy="68580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2B3ED9-E059-9891-90D1-1E9E8E015257}"/>
              </a:ext>
            </a:extLst>
          </p:cNvPr>
          <p:cNvSpPr/>
          <p:nvPr/>
        </p:nvSpPr>
        <p:spPr>
          <a:xfrm>
            <a:off x="0" y="6333345"/>
            <a:ext cx="462199" cy="52465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A18527-737D-93D8-A8F3-0E459B268453}"/>
              </a:ext>
            </a:extLst>
          </p:cNvPr>
          <p:cNvSpPr/>
          <p:nvPr/>
        </p:nvSpPr>
        <p:spPr>
          <a:xfrm>
            <a:off x="462199" y="6103496"/>
            <a:ext cx="219855" cy="22984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2F6E26A-2712-7C59-A3E8-76536CFCD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99" y="0"/>
            <a:ext cx="1609532" cy="9042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E725C5-00E8-637D-F94E-C26D79DA681C}"/>
              </a:ext>
            </a:extLst>
          </p:cNvPr>
          <p:cNvSpPr txBox="1"/>
          <p:nvPr/>
        </p:nvSpPr>
        <p:spPr>
          <a:xfrm>
            <a:off x="231099" y="201489"/>
            <a:ext cx="61009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en-IN" dirty="0"/>
              <a:t> </a:t>
            </a:r>
            <a:r>
              <a:rPr lang="en-IN" sz="3600" b="1" dirty="0"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440D96-812F-D8F2-7B8F-C2CD74B2BC15}"/>
              </a:ext>
            </a:extLst>
          </p:cNvPr>
          <p:cNvSpPr txBox="1"/>
          <p:nvPr/>
        </p:nvSpPr>
        <p:spPr>
          <a:xfrm>
            <a:off x="462199" y="2003049"/>
            <a:ext cx="385592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rgbClr val="141C31"/>
                </a:solidFill>
                <a:effectLst/>
                <a:latin typeface="Codec Cold"/>
              </a:rPr>
              <a:t>SEMESTER 1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001428"/>
                </a:solidFill>
                <a:effectLst/>
                <a:latin typeface="Codec Cold"/>
              </a:rPr>
              <a:t>Upgrade in international trade and finance 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001428"/>
                </a:solidFill>
                <a:effectLst/>
                <a:latin typeface="Codec Cold"/>
              </a:rPr>
              <a:t>International risk management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001428"/>
                </a:solidFill>
                <a:effectLst/>
                <a:latin typeface="Codec Cold"/>
              </a:rPr>
              <a:t>International strategy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001428"/>
                </a:solidFill>
                <a:effectLst/>
                <a:latin typeface="Codec Cold"/>
              </a:rPr>
              <a:t>International transport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001428"/>
                </a:solidFill>
                <a:effectLst/>
                <a:latin typeface="Codec Cold"/>
              </a:rPr>
              <a:t>International carriage law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001428"/>
                </a:solidFill>
                <a:effectLst/>
                <a:latin typeface="Codec Cold"/>
              </a:rPr>
              <a:t>Logistics, fundamentals concepts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001428"/>
                </a:solidFill>
                <a:effectLst/>
                <a:latin typeface="Codec Cold"/>
              </a:rPr>
              <a:t>Taxation &amp; Customs operations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001428"/>
                </a:solidFill>
                <a:effectLst/>
                <a:latin typeface="Codec Cold"/>
              </a:rPr>
              <a:t>Presentation of a project in front of a professional panel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E1473CB-1E08-D100-220C-94FFE8651976}"/>
              </a:ext>
            </a:extLst>
          </p:cNvPr>
          <p:cNvSpPr/>
          <p:nvPr/>
        </p:nvSpPr>
        <p:spPr>
          <a:xfrm>
            <a:off x="231099" y="1573966"/>
            <a:ext cx="4379624" cy="452953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680E569-AF2D-53F0-18DA-C98EA7262631}"/>
              </a:ext>
            </a:extLst>
          </p:cNvPr>
          <p:cNvSpPr/>
          <p:nvPr/>
        </p:nvSpPr>
        <p:spPr>
          <a:xfrm>
            <a:off x="5593826" y="1573966"/>
            <a:ext cx="4379624" cy="452953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2E7D9A-C8D7-63DB-5D88-0A146697E382}"/>
              </a:ext>
            </a:extLst>
          </p:cNvPr>
          <p:cNvSpPr txBox="1"/>
          <p:nvPr/>
        </p:nvSpPr>
        <p:spPr>
          <a:xfrm>
            <a:off x="6142839" y="1945905"/>
            <a:ext cx="328159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141C31"/>
                </a:solidFill>
                <a:effectLst/>
                <a:latin typeface="Codec Cold"/>
              </a:rPr>
              <a:t>              SEMESTER 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001428"/>
                </a:solidFill>
                <a:effectLst/>
                <a:latin typeface="Codec Cold"/>
              </a:rPr>
              <a:t> Port competition and strategy management</a:t>
            </a:r>
            <a:br>
              <a:rPr lang="en-US" sz="2000" b="0" i="0" dirty="0">
                <a:solidFill>
                  <a:srgbClr val="001428"/>
                </a:solidFill>
                <a:effectLst/>
                <a:latin typeface="Codec Cold"/>
              </a:rPr>
            </a:br>
            <a:r>
              <a:rPr lang="en-US" sz="2000" b="0" i="0" dirty="0">
                <a:solidFill>
                  <a:srgbClr val="001428"/>
                </a:solidFill>
                <a:effectLst/>
                <a:latin typeface="Codec Cold"/>
              </a:rPr>
              <a:t> International negotiation</a:t>
            </a:r>
            <a:endParaRPr lang="en-US" sz="2000" dirty="0">
              <a:solidFill>
                <a:srgbClr val="001428"/>
              </a:solidFill>
              <a:latin typeface="Codec Cold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001428"/>
                </a:solidFill>
                <a:effectLst/>
                <a:latin typeface="Codec Cold"/>
              </a:rPr>
              <a:t>Law of international contracts</a:t>
            </a:r>
            <a:endParaRPr lang="en-US" sz="2000" dirty="0">
              <a:solidFill>
                <a:srgbClr val="001428"/>
              </a:solidFill>
              <a:latin typeface="Codec Cold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001428"/>
                </a:solidFill>
                <a:effectLst/>
                <a:latin typeface="Codec Cold"/>
              </a:rPr>
              <a:t>Geopolitics and international finance</a:t>
            </a:r>
            <a:endParaRPr lang="en-US" sz="2000" dirty="0">
              <a:solidFill>
                <a:srgbClr val="001428"/>
              </a:solidFill>
              <a:latin typeface="Codec Cold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001428"/>
                </a:solidFill>
                <a:effectLst/>
                <a:latin typeface="Codec Cold"/>
              </a:rPr>
              <a:t>Multimodal transport management</a:t>
            </a:r>
            <a:endParaRPr lang="en-US" sz="2000" dirty="0">
              <a:solidFill>
                <a:srgbClr val="001428"/>
              </a:solidFill>
              <a:latin typeface="Codec Cold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001428"/>
                </a:solidFill>
                <a:effectLst/>
                <a:latin typeface="Codec Cold"/>
              </a:rPr>
              <a:t>Logistics, flows and inventory management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A491D7-CFF9-CAF2-5B66-4C11DDA169D5}"/>
              </a:ext>
            </a:extLst>
          </p:cNvPr>
          <p:cNvSpPr txBox="1"/>
          <p:nvPr/>
        </p:nvSpPr>
        <p:spPr>
          <a:xfrm>
            <a:off x="3857753" y="636231"/>
            <a:ext cx="24790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sng" dirty="0">
                <a:solidFill>
                  <a:srgbClr val="141C31"/>
                </a:solidFill>
                <a:effectLst/>
                <a:latin typeface="Codec Cold"/>
              </a:rPr>
              <a:t>Long Track 24 Months</a:t>
            </a:r>
          </a:p>
        </p:txBody>
      </p:sp>
    </p:spTree>
    <p:extLst>
      <p:ext uri="{BB962C8B-B14F-4D97-AF65-F5344CB8AC3E}">
        <p14:creationId xmlns:p14="http://schemas.microsoft.com/office/powerpoint/2010/main" val="361126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7D102F-3583-FE07-6E67-A9F01166A36B}"/>
              </a:ext>
            </a:extLst>
          </p:cNvPr>
          <p:cNvSpPr/>
          <p:nvPr/>
        </p:nvSpPr>
        <p:spPr>
          <a:xfrm>
            <a:off x="10822898" y="0"/>
            <a:ext cx="136910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2A3902-8157-356D-1E17-350A65366704}"/>
              </a:ext>
            </a:extLst>
          </p:cNvPr>
          <p:cNvSpPr/>
          <p:nvPr/>
        </p:nvSpPr>
        <p:spPr>
          <a:xfrm>
            <a:off x="10360700" y="0"/>
            <a:ext cx="462198" cy="68580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2B3ED9-E059-9891-90D1-1E9E8E015257}"/>
              </a:ext>
            </a:extLst>
          </p:cNvPr>
          <p:cNvSpPr/>
          <p:nvPr/>
        </p:nvSpPr>
        <p:spPr>
          <a:xfrm>
            <a:off x="0" y="6333345"/>
            <a:ext cx="462199" cy="52465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A18527-737D-93D8-A8F3-0E459B268453}"/>
              </a:ext>
            </a:extLst>
          </p:cNvPr>
          <p:cNvSpPr/>
          <p:nvPr/>
        </p:nvSpPr>
        <p:spPr>
          <a:xfrm>
            <a:off x="462199" y="6103496"/>
            <a:ext cx="219855" cy="22984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2F6E26A-2712-7C59-A3E8-76536CFCD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99" y="0"/>
            <a:ext cx="1609532" cy="9042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2372A1-56A1-0783-F64E-6027C285ABA4}"/>
              </a:ext>
            </a:extLst>
          </p:cNvPr>
          <p:cNvSpPr txBox="1"/>
          <p:nvPr/>
        </p:nvSpPr>
        <p:spPr>
          <a:xfrm>
            <a:off x="231099" y="201489"/>
            <a:ext cx="61009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en-IN" dirty="0"/>
              <a:t> </a:t>
            </a:r>
            <a:r>
              <a:rPr lang="en-IN" sz="3600" b="1" dirty="0"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D2156-230D-81FF-9DA3-533B92153A2E}"/>
              </a:ext>
            </a:extLst>
          </p:cNvPr>
          <p:cNvSpPr/>
          <p:nvPr/>
        </p:nvSpPr>
        <p:spPr>
          <a:xfrm>
            <a:off x="231099" y="1573966"/>
            <a:ext cx="4379624" cy="452953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25AD13B-92EF-6FD2-CC73-84CD774AA292}"/>
              </a:ext>
            </a:extLst>
          </p:cNvPr>
          <p:cNvSpPr/>
          <p:nvPr/>
        </p:nvSpPr>
        <p:spPr>
          <a:xfrm>
            <a:off x="5627230" y="1561473"/>
            <a:ext cx="4379624" cy="452953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7AD3AF-D552-9DDD-B24B-226DF3238823}"/>
              </a:ext>
            </a:extLst>
          </p:cNvPr>
          <p:cNvSpPr txBox="1"/>
          <p:nvPr/>
        </p:nvSpPr>
        <p:spPr>
          <a:xfrm>
            <a:off x="797765" y="2077367"/>
            <a:ext cx="324629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001428"/>
                </a:solidFill>
                <a:effectLst/>
                <a:latin typeface="Codec Cold"/>
              </a:rPr>
              <a:t>International risk management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001428"/>
                </a:solidFill>
                <a:effectLst/>
                <a:latin typeface="Codec Cold"/>
              </a:rPr>
              <a:t>International strategy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001428"/>
                </a:solidFill>
                <a:effectLst/>
                <a:latin typeface="Codec Cold"/>
              </a:rPr>
              <a:t>International transport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001428"/>
                </a:solidFill>
                <a:effectLst/>
                <a:latin typeface="Codec Cold"/>
              </a:rPr>
              <a:t>International carriage law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001428"/>
                </a:solidFill>
                <a:effectLst/>
                <a:latin typeface="Codec Cold"/>
              </a:rPr>
              <a:t>Logistics, fundamentals concepts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001428"/>
                </a:solidFill>
                <a:effectLst/>
                <a:latin typeface="Codec Cold"/>
              </a:rPr>
              <a:t>Taxation &amp; Customs operations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001428"/>
                </a:solidFill>
                <a:effectLst/>
                <a:latin typeface="Codec Cold"/>
              </a:rPr>
              <a:t>Presentation of a project in front of a professional panel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AA3D5E-FCD8-4929-A727-E78042678B0B}"/>
              </a:ext>
            </a:extLst>
          </p:cNvPr>
          <p:cNvSpPr txBox="1"/>
          <p:nvPr/>
        </p:nvSpPr>
        <p:spPr>
          <a:xfrm>
            <a:off x="1555855" y="1718663"/>
            <a:ext cx="20867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41C31"/>
                </a:solidFill>
                <a:latin typeface="Codec Cold"/>
              </a:rPr>
              <a:t>SEMESTER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C0CE4C-909C-73BD-F430-E5FDE8153F51}"/>
              </a:ext>
            </a:extLst>
          </p:cNvPr>
          <p:cNvSpPr txBox="1"/>
          <p:nvPr/>
        </p:nvSpPr>
        <p:spPr>
          <a:xfrm>
            <a:off x="5887765" y="2223929"/>
            <a:ext cx="385855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001428"/>
                </a:solidFill>
                <a:effectLst/>
                <a:latin typeface="Codec Cold"/>
              </a:rPr>
              <a:t> </a:t>
            </a:r>
            <a:r>
              <a:rPr lang="en-US" sz="2000" dirty="0">
                <a:solidFill>
                  <a:srgbClr val="001428"/>
                </a:solidFill>
                <a:latin typeface="Codec Cold"/>
              </a:rPr>
              <a:t>Port competition and strategy management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1428"/>
                </a:solidFill>
                <a:latin typeface="Codec Cold"/>
              </a:rPr>
              <a:t>International negotiation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1428"/>
                </a:solidFill>
                <a:latin typeface="Codec Cold"/>
              </a:rPr>
              <a:t>Law of international contracts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1428"/>
                </a:solidFill>
                <a:latin typeface="Codec Cold"/>
              </a:rPr>
              <a:t>Geopolitics and international finance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1428"/>
                </a:solidFill>
                <a:latin typeface="Codec Cold"/>
              </a:rPr>
              <a:t>Multimodal transport management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1428"/>
                </a:solidFill>
                <a:latin typeface="Codec Cold"/>
              </a:rPr>
              <a:t>Logistics, flows and inventory management</a:t>
            </a:r>
            <a:endParaRPr lang="en-IN" sz="2000" dirty="0">
              <a:solidFill>
                <a:srgbClr val="001428"/>
              </a:solidFill>
              <a:latin typeface="Codec Col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0E5BA2-70EB-9DC6-C1F6-757267B75970}"/>
              </a:ext>
            </a:extLst>
          </p:cNvPr>
          <p:cNvSpPr txBox="1"/>
          <p:nvPr/>
        </p:nvSpPr>
        <p:spPr>
          <a:xfrm>
            <a:off x="7289269" y="1718663"/>
            <a:ext cx="15667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41C31"/>
                </a:solidFill>
                <a:latin typeface="Codec Cold"/>
              </a:rPr>
              <a:t>SEMESTER 4</a:t>
            </a:r>
          </a:p>
        </p:txBody>
      </p:sp>
    </p:spTree>
    <p:extLst>
      <p:ext uri="{BB962C8B-B14F-4D97-AF65-F5344CB8AC3E}">
        <p14:creationId xmlns:p14="http://schemas.microsoft.com/office/powerpoint/2010/main" val="58098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7D102F-3583-FE07-6E67-A9F01166A36B}"/>
              </a:ext>
            </a:extLst>
          </p:cNvPr>
          <p:cNvSpPr/>
          <p:nvPr/>
        </p:nvSpPr>
        <p:spPr>
          <a:xfrm>
            <a:off x="10822898" y="0"/>
            <a:ext cx="136910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2A3902-8157-356D-1E17-350A65366704}"/>
              </a:ext>
            </a:extLst>
          </p:cNvPr>
          <p:cNvSpPr/>
          <p:nvPr/>
        </p:nvSpPr>
        <p:spPr>
          <a:xfrm>
            <a:off x="10360700" y="0"/>
            <a:ext cx="462198" cy="68580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2B3ED9-E059-9891-90D1-1E9E8E015257}"/>
              </a:ext>
            </a:extLst>
          </p:cNvPr>
          <p:cNvSpPr/>
          <p:nvPr/>
        </p:nvSpPr>
        <p:spPr>
          <a:xfrm>
            <a:off x="0" y="6333345"/>
            <a:ext cx="462199" cy="52465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A18527-737D-93D8-A8F3-0E459B268453}"/>
              </a:ext>
            </a:extLst>
          </p:cNvPr>
          <p:cNvSpPr/>
          <p:nvPr/>
        </p:nvSpPr>
        <p:spPr>
          <a:xfrm>
            <a:off x="462199" y="6103496"/>
            <a:ext cx="219855" cy="22984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29F8CC-6BF0-7AF9-2748-54DF27C82EE4}"/>
              </a:ext>
            </a:extLst>
          </p:cNvPr>
          <p:cNvSpPr txBox="1"/>
          <p:nvPr/>
        </p:nvSpPr>
        <p:spPr>
          <a:xfrm>
            <a:off x="231099" y="524655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b="1" dirty="0">
                <a:latin typeface="Arial" panose="020B0604020202020204" pitchFamily="34" charset="0"/>
                <a:cs typeface="Arial" panose="020B0604020202020204" pitchFamily="34" charset="0"/>
              </a:rPr>
              <a:t>Accreditations:-</a:t>
            </a:r>
            <a:endParaRPr lang="en-I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C814C7-F51E-A8C1-6D4A-6E54CAFA47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3" r="13239"/>
          <a:stretch/>
        </p:blipFill>
        <p:spPr>
          <a:xfrm>
            <a:off x="7308954" y="847820"/>
            <a:ext cx="4405858" cy="51623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B4082C-A177-C9BF-A1BA-FC3D63942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99" y="0"/>
            <a:ext cx="1609532" cy="9042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FCB3A2-BE44-2A48-DBC4-28F76CEDBC66}"/>
              </a:ext>
            </a:extLst>
          </p:cNvPr>
          <p:cNvSpPr txBox="1"/>
          <p:nvPr/>
        </p:nvSpPr>
        <p:spPr>
          <a:xfrm>
            <a:off x="316044" y="1199536"/>
            <a:ext cx="61009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effectLst/>
                <a:latin typeface="Codec Cold"/>
              </a:rPr>
              <a:t> In 2021-2022, </a:t>
            </a:r>
            <a:r>
              <a:rPr lang="en-US" b="1" i="0" dirty="0">
                <a:effectLst/>
                <a:latin typeface="Codec Cold"/>
              </a:rPr>
              <a:t>the Financial Times</a:t>
            </a:r>
            <a:r>
              <a:rPr lang="en-US" b="0" i="0" dirty="0">
                <a:effectLst/>
                <a:latin typeface="Codec Cold"/>
              </a:rPr>
              <a:t> has ranked KEDGE 40th best European business school, and 9th best French business school. 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odec Cold"/>
              </a:rPr>
              <a:t> The Grande Ecole (MIM) </a:t>
            </a:r>
            <a:r>
              <a:rPr lang="en-US" b="0" i="0" dirty="0" err="1">
                <a:effectLst/>
                <a:latin typeface="Codec Cold"/>
              </a:rPr>
              <a:t>programme</a:t>
            </a:r>
            <a:r>
              <a:rPr lang="en-US" b="0" i="0" dirty="0">
                <a:effectLst/>
                <a:latin typeface="Codec Cold"/>
              </a:rPr>
              <a:t> ranked 67th among the best masters in management worldwide.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effectLst/>
                <a:latin typeface="Codec C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Executive MBA </a:t>
            </a:r>
            <a:r>
              <a:rPr lang="en-US" b="0" i="0" dirty="0">
                <a:effectLst/>
                <a:latin typeface="Codec Cold"/>
              </a:rPr>
              <a:t>ranked 38th worldwide on the podium of the world top 100 EMBA and 6th in France.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609FCC-1A22-952C-9CFA-3A437314A1E9}"/>
              </a:ext>
            </a:extLst>
          </p:cNvPr>
          <p:cNvSpPr txBox="1"/>
          <p:nvPr/>
        </p:nvSpPr>
        <p:spPr>
          <a:xfrm>
            <a:off x="231099" y="3403248"/>
            <a:ext cx="680303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odec Cold"/>
              </a:rPr>
              <a:t> KEDGE Business School ranks 9th in the 2022 Le Figaro ranking.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odec Cold"/>
              </a:rPr>
              <a:t> KEDGE is ranked 10th once again in 2022 by '</a:t>
            </a:r>
            <a:r>
              <a:rPr lang="en-US" b="0" i="0" dirty="0" err="1">
                <a:effectLst/>
                <a:latin typeface="Codec Cold"/>
              </a:rPr>
              <a:t>L'Etudiant</a:t>
            </a:r>
            <a:r>
              <a:rPr lang="en-US" b="0" i="0" dirty="0">
                <a:effectLst/>
                <a:latin typeface="Codec Cold"/>
              </a:rPr>
              <a:t>’.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odec Cold"/>
              </a:rPr>
              <a:t> BEM Dakar (KEDGE in Senegal) tops once again the podium of the best business school in Africa according to the '</a:t>
            </a:r>
            <a:r>
              <a:rPr lang="en-US" b="0" i="0" dirty="0" err="1">
                <a:effectLst/>
                <a:latin typeface="Codec Cold"/>
              </a:rPr>
              <a:t>Jeune</a:t>
            </a:r>
            <a:r>
              <a:rPr lang="en-US" b="0" i="0" dirty="0">
                <a:effectLst/>
                <a:latin typeface="Codec Cold"/>
              </a:rPr>
              <a:t> Afrique' magazine in 2021.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odec Cold"/>
              </a:rPr>
              <a:t> Many </a:t>
            </a:r>
            <a:r>
              <a:rPr lang="en-US" b="0" i="0" dirty="0" err="1">
                <a:effectLst/>
                <a:latin typeface="Codec Cold"/>
              </a:rPr>
              <a:t>specialised</a:t>
            </a:r>
            <a:r>
              <a:rPr lang="en-US" b="0" i="0" dirty="0">
                <a:effectLst/>
                <a:latin typeface="Codec Cold"/>
              </a:rPr>
              <a:t> </a:t>
            </a:r>
            <a:r>
              <a:rPr lang="en-US" b="0" i="0" dirty="0" err="1">
                <a:effectLst/>
                <a:latin typeface="Codec Cold"/>
              </a:rPr>
              <a:t>programmes</a:t>
            </a:r>
            <a:r>
              <a:rPr lang="en-US" b="0" i="0" dirty="0">
                <a:effectLst/>
                <a:latin typeface="Codec Cold"/>
              </a:rPr>
              <a:t>, Masters of Sciences and </a:t>
            </a:r>
            <a:r>
              <a:rPr lang="en-US" b="0" i="0" dirty="0" err="1">
                <a:effectLst/>
                <a:latin typeface="Codec Cold"/>
              </a:rPr>
              <a:t>Specialised</a:t>
            </a:r>
            <a:r>
              <a:rPr lang="en-US" b="0" i="0" dirty="0">
                <a:effectLst/>
                <a:latin typeface="Codec Cold"/>
              </a:rPr>
              <a:t> Masters, have achieved good positions in the </a:t>
            </a:r>
            <a:r>
              <a:rPr lang="en-US" b="0" i="0" dirty="0" err="1">
                <a:effectLst/>
                <a:latin typeface="Codec Cold"/>
              </a:rPr>
              <a:t>Eduniversal</a:t>
            </a:r>
            <a:r>
              <a:rPr lang="en-US" b="0" i="0" dirty="0">
                <a:effectLst/>
                <a:latin typeface="Codec Cold"/>
              </a:rPr>
              <a:t> 2021 ranking. The master's degree ISLI Global Supply Chain Management has ranked at number 3 at </a:t>
            </a:r>
            <a:r>
              <a:rPr lang="en-US" b="0" i="0" dirty="0" err="1">
                <a:effectLst/>
                <a:latin typeface="Codec Cold"/>
              </a:rPr>
              <a:t>Eduniversal</a:t>
            </a:r>
            <a:r>
              <a:rPr lang="en-US" b="0" i="0" dirty="0">
                <a:effectLst/>
                <a:latin typeface="Codec Cold"/>
              </a:rPr>
              <a:t> best masters in the Supply Chain Category.</a:t>
            </a:r>
          </a:p>
        </p:txBody>
      </p:sp>
    </p:spTree>
    <p:extLst>
      <p:ext uri="{BB962C8B-B14F-4D97-AF65-F5344CB8AC3E}">
        <p14:creationId xmlns:p14="http://schemas.microsoft.com/office/powerpoint/2010/main" val="300230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7D102F-3583-FE07-6E67-A9F01166A36B}"/>
              </a:ext>
            </a:extLst>
          </p:cNvPr>
          <p:cNvSpPr/>
          <p:nvPr/>
        </p:nvSpPr>
        <p:spPr>
          <a:xfrm>
            <a:off x="10822898" y="0"/>
            <a:ext cx="136910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2A3902-8157-356D-1E17-350A65366704}"/>
              </a:ext>
            </a:extLst>
          </p:cNvPr>
          <p:cNvSpPr/>
          <p:nvPr/>
        </p:nvSpPr>
        <p:spPr>
          <a:xfrm>
            <a:off x="10360700" y="0"/>
            <a:ext cx="462198" cy="68580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2B3ED9-E059-9891-90D1-1E9E8E015257}"/>
              </a:ext>
            </a:extLst>
          </p:cNvPr>
          <p:cNvSpPr/>
          <p:nvPr/>
        </p:nvSpPr>
        <p:spPr>
          <a:xfrm>
            <a:off x="0" y="6333345"/>
            <a:ext cx="462199" cy="52465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A18527-737D-93D8-A8F3-0E459B268453}"/>
              </a:ext>
            </a:extLst>
          </p:cNvPr>
          <p:cNvSpPr/>
          <p:nvPr/>
        </p:nvSpPr>
        <p:spPr>
          <a:xfrm>
            <a:off x="462199" y="6103496"/>
            <a:ext cx="219855" cy="22984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29F8CC-6BF0-7AF9-2748-54DF27C82EE4}"/>
              </a:ext>
            </a:extLst>
          </p:cNvPr>
          <p:cNvSpPr txBox="1"/>
          <p:nvPr/>
        </p:nvSpPr>
        <p:spPr>
          <a:xfrm>
            <a:off x="231099" y="524655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b="1" dirty="0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IN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600" b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IN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600" b="1" dirty="0">
                <a:latin typeface="Arial" panose="020B0604020202020204" pitchFamily="34" charset="0"/>
                <a:cs typeface="Arial" panose="020B0604020202020204" pitchFamily="34" charset="0"/>
              </a:rPr>
              <a:t>Advantage:-</a:t>
            </a:r>
            <a:endParaRPr lang="en-I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87DD5F-62AF-143C-CAF9-2818A8EEDFE5}"/>
              </a:ext>
            </a:extLst>
          </p:cNvPr>
          <p:cNvSpPr txBox="1"/>
          <p:nvPr/>
        </p:nvSpPr>
        <p:spPr>
          <a:xfrm>
            <a:off x="212437" y="1293113"/>
            <a:ext cx="34015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i="0" dirty="0">
                <a:effectLst/>
                <a:latin typeface="Google Sans"/>
              </a:rPr>
              <a:t>Marseille/France</a:t>
            </a:r>
          </a:p>
          <a:p>
            <a:endParaRPr lang="en-IN" sz="20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C0F0C1-F0B0-A974-0167-A8D24400B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99" y="0"/>
            <a:ext cx="1609532" cy="904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3B6D23-B2BE-BDA5-E6B1-907F6F223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57" y="904264"/>
            <a:ext cx="4366392" cy="53399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C5F820-6194-966C-5419-A9F175480DC3}"/>
              </a:ext>
            </a:extLst>
          </p:cNvPr>
          <p:cNvSpPr txBox="1"/>
          <p:nvPr/>
        </p:nvSpPr>
        <p:spPr>
          <a:xfrm>
            <a:off x="223603" y="1647056"/>
            <a:ext cx="61009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41C31"/>
                </a:solidFill>
                <a:effectLst/>
                <a:latin typeface="Codec Cold"/>
              </a:rPr>
              <a:t>The campus in Marseille is divided between two sites: the </a:t>
            </a:r>
            <a:r>
              <a:rPr lang="en-US" b="0" i="0" dirty="0" err="1">
                <a:solidFill>
                  <a:srgbClr val="141C31"/>
                </a:solidFill>
                <a:effectLst/>
                <a:latin typeface="Codec Cold"/>
              </a:rPr>
              <a:t>Luminy</a:t>
            </a:r>
            <a:r>
              <a:rPr lang="en-US" b="0" i="0" dirty="0">
                <a:solidFill>
                  <a:srgbClr val="141C31"/>
                </a:solidFill>
                <a:effectLst/>
                <a:latin typeface="Codec Cold"/>
              </a:rPr>
              <a:t> campus nestled on the edge of the Calanques National Park, and La Joliette campus located in the heart of the city.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6A13F9-201C-030B-2438-12D2201766EA}"/>
              </a:ext>
            </a:extLst>
          </p:cNvPr>
          <p:cNvSpPr txBox="1"/>
          <p:nvPr/>
        </p:nvSpPr>
        <p:spPr>
          <a:xfrm>
            <a:off x="221768" y="2744689"/>
            <a:ext cx="61009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effectLst/>
                <a:latin typeface="Codec Cold"/>
              </a:rPr>
              <a:t>State-of-the-art facilities</a:t>
            </a:r>
          </a:p>
          <a:p>
            <a:pPr algn="l"/>
            <a:r>
              <a:rPr lang="en-US" b="0" i="0" dirty="0">
                <a:effectLst/>
                <a:latin typeface="Codec Cold"/>
              </a:rPr>
              <a:t>The creation and </a:t>
            </a:r>
            <a:r>
              <a:rPr lang="en-US" b="0" i="0" dirty="0" err="1">
                <a:effectLst/>
                <a:latin typeface="Codec Cold"/>
              </a:rPr>
              <a:t>modernisation</a:t>
            </a:r>
            <a:r>
              <a:rPr lang="en-US" b="0" i="0" dirty="0">
                <a:effectLst/>
                <a:latin typeface="Codec Cold"/>
              </a:rPr>
              <a:t> of spaces allows for a better adaptation to new teaching methods and improve the studying experience. The facilities have been redesigned as stimulating workplaces with a strong technological edge.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032F87-E911-C0E7-2E74-04FA94383768}"/>
              </a:ext>
            </a:extLst>
          </p:cNvPr>
          <p:cNvSpPr txBox="1"/>
          <p:nvPr/>
        </p:nvSpPr>
        <p:spPr>
          <a:xfrm>
            <a:off x="212437" y="4120833"/>
            <a:ext cx="61009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Codec Cold"/>
              </a:rPr>
              <a:t>Over a period of three years, renovation and </a:t>
            </a:r>
            <a:r>
              <a:rPr lang="en-US" b="0" i="0" dirty="0" err="1">
                <a:effectLst/>
                <a:latin typeface="Codec Cold"/>
              </a:rPr>
              <a:t>modernisation</a:t>
            </a:r>
            <a:r>
              <a:rPr lang="en-US" b="0" i="0" dirty="0">
                <a:effectLst/>
                <a:latin typeface="Codec Cold"/>
              </a:rPr>
              <a:t> work were carried out on more than </a:t>
            </a:r>
            <a:r>
              <a:rPr lang="en-US" b="1" i="0" dirty="0">
                <a:effectLst/>
                <a:latin typeface="Codec Cold"/>
              </a:rPr>
              <a:t>21,000m2</a:t>
            </a:r>
            <a:r>
              <a:rPr lang="en-US" b="0" i="0" dirty="0">
                <a:effectLst/>
                <a:latin typeface="Codec Cold"/>
              </a:rPr>
              <a:t> of buildings. Thanks to the project,</a:t>
            </a:r>
            <a:r>
              <a:rPr lang="en-US" b="1" i="0" dirty="0">
                <a:effectLst/>
                <a:latin typeface="Codec Cold"/>
              </a:rPr>
              <a:t> the </a:t>
            </a:r>
            <a:r>
              <a:rPr lang="en-US" b="1" i="0" dirty="0" err="1">
                <a:effectLst/>
                <a:latin typeface="Codec Cold"/>
              </a:rPr>
              <a:t>Luminy</a:t>
            </a:r>
            <a:r>
              <a:rPr lang="en-US" b="1" i="0" dirty="0">
                <a:effectLst/>
                <a:latin typeface="Codec Cold"/>
              </a:rPr>
              <a:t> campus is positioning itself as one of the leaders in the field of education providing the most innovative facilities and teaching equipment</a:t>
            </a:r>
            <a:r>
              <a:rPr lang="en-US" b="0" i="0" dirty="0">
                <a:effectLst/>
                <a:latin typeface="Codec Cold"/>
              </a:rPr>
              <a:t>. It offers its scholars exceptional living and working conditions.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8916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7D102F-3583-FE07-6E67-A9F01166A36B}"/>
              </a:ext>
            </a:extLst>
          </p:cNvPr>
          <p:cNvSpPr/>
          <p:nvPr/>
        </p:nvSpPr>
        <p:spPr>
          <a:xfrm>
            <a:off x="10822898" y="0"/>
            <a:ext cx="136910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2A3902-8157-356D-1E17-350A65366704}"/>
              </a:ext>
            </a:extLst>
          </p:cNvPr>
          <p:cNvSpPr/>
          <p:nvPr/>
        </p:nvSpPr>
        <p:spPr>
          <a:xfrm>
            <a:off x="10360700" y="0"/>
            <a:ext cx="462198" cy="68580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2B3ED9-E059-9891-90D1-1E9E8E015257}"/>
              </a:ext>
            </a:extLst>
          </p:cNvPr>
          <p:cNvSpPr/>
          <p:nvPr/>
        </p:nvSpPr>
        <p:spPr>
          <a:xfrm>
            <a:off x="0" y="6333345"/>
            <a:ext cx="462199" cy="52465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A18527-737D-93D8-A8F3-0E459B268453}"/>
              </a:ext>
            </a:extLst>
          </p:cNvPr>
          <p:cNvSpPr/>
          <p:nvPr/>
        </p:nvSpPr>
        <p:spPr>
          <a:xfrm>
            <a:off x="462199" y="6103496"/>
            <a:ext cx="219855" cy="22984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C0F0C1-F0B0-A974-0167-A8D24400B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99" y="0"/>
            <a:ext cx="1609532" cy="904264"/>
          </a:xfrm>
          <a:prstGeom prst="rect">
            <a:avLst/>
          </a:prstGeom>
          <a:ln>
            <a:solidFill>
              <a:srgbClr val="FF0066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15862E-EAFC-9AA9-0248-BA04884C22F2}"/>
              </a:ext>
            </a:extLst>
          </p:cNvPr>
          <p:cNvSpPr txBox="1"/>
          <p:nvPr/>
        </p:nvSpPr>
        <p:spPr>
          <a:xfrm>
            <a:off x="231099" y="581098"/>
            <a:ext cx="9424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Why this Course/Benefits of the course</a:t>
            </a:r>
            <a:r>
              <a:rPr lang="en-IN" sz="3600" b="1" dirty="0">
                <a:latin typeface="Arial" panose="020B0604020202020204" pitchFamily="34" charset="0"/>
                <a:cs typeface="Arial" panose="020B0604020202020204" pitchFamily="34" charset="0"/>
              </a:rPr>
              <a:t>:-</a:t>
            </a:r>
            <a:endParaRPr lang="en-I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BA624D-46B9-E47C-306B-5DFC67ACAB4C}"/>
              </a:ext>
            </a:extLst>
          </p:cNvPr>
          <p:cNvSpPr txBox="1"/>
          <p:nvPr/>
        </p:nvSpPr>
        <p:spPr>
          <a:xfrm>
            <a:off x="231098" y="1500126"/>
            <a:ext cx="6100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800" b="1" dirty="0">
                <a:solidFill>
                  <a:srgbClr val="1D2136"/>
                </a:solidFill>
                <a:latin typeface="Bliss"/>
              </a:rPr>
              <a:t>Alumni</a:t>
            </a:r>
            <a:r>
              <a:rPr lang="en-IN" b="1" i="0" dirty="0">
                <a:solidFill>
                  <a:srgbClr val="1D2136"/>
                </a:solidFill>
                <a:effectLst/>
                <a:latin typeface="Bliss"/>
              </a:rPr>
              <a:t> </a:t>
            </a:r>
            <a:r>
              <a:rPr lang="en-IN" sz="2800" b="1" i="0" dirty="0">
                <a:solidFill>
                  <a:srgbClr val="1D2136"/>
                </a:solidFill>
                <a:effectLst/>
                <a:latin typeface="Bliss"/>
              </a:rPr>
              <a:t>N</a:t>
            </a:r>
            <a:r>
              <a:rPr lang="en-IN" sz="2800" b="1" dirty="0">
                <a:solidFill>
                  <a:srgbClr val="1D2136"/>
                </a:solidFill>
                <a:latin typeface="Bliss"/>
              </a:rPr>
              <a:t>etwork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84A1C7-6D98-0593-510E-E08C1A1BE937}"/>
              </a:ext>
            </a:extLst>
          </p:cNvPr>
          <p:cNvSpPr txBox="1"/>
          <p:nvPr/>
        </p:nvSpPr>
        <p:spPr>
          <a:xfrm>
            <a:off x="231098" y="2023346"/>
            <a:ext cx="8760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Codec Cold"/>
              </a:rPr>
              <a:t>The KEDGE Business School Alumni Association is an important worldwide network of 70,000 professionals from all sectors of activity (purchasing, logistics, commerce, finance, management, marketing, communication, wine, etc.)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7596EE-4D11-6C43-78E0-B2A036DD09C4}"/>
              </a:ext>
            </a:extLst>
          </p:cNvPr>
          <p:cNvSpPr txBox="1"/>
          <p:nvPr/>
        </p:nvSpPr>
        <p:spPr>
          <a:xfrm>
            <a:off x="231098" y="3232424"/>
            <a:ext cx="926017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effectLst/>
                <a:latin typeface="Codec Cold"/>
              </a:rPr>
              <a:t>If you wish to recruit new talents, take advantage of the services offered to recruiters by KEDGE Alumni, the network of KEDGE graduates: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odec Cold"/>
              </a:rPr>
              <a:t>Post your job description on our job board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odec Cold"/>
              </a:rPr>
              <a:t>Participate in our recruitment forums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odec Cold"/>
              </a:rPr>
              <a:t>Benefit from exposure on our social media networks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odec Cold"/>
              </a:rPr>
              <a:t>Consult the online directory of graduates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odec Cold"/>
              </a:rPr>
              <a:t>Become a partner of KEDGE Business School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odec Cold"/>
              </a:rPr>
              <a:t>Offer assignments to KEDGE students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odec Cold"/>
              </a:rPr>
              <a:t>Work in collaboration with KEDGE student associations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15B8A5-3697-7ECA-FA94-A42B6A15AEEA}"/>
              </a:ext>
            </a:extLst>
          </p:cNvPr>
          <p:cNvCxnSpPr/>
          <p:nvPr/>
        </p:nvCxnSpPr>
        <p:spPr>
          <a:xfrm>
            <a:off x="149095" y="3096578"/>
            <a:ext cx="9424182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32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7D102F-3583-FE07-6E67-A9F01166A36B}"/>
              </a:ext>
            </a:extLst>
          </p:cNvPr>
          <p:cNvSpPr/>
          <p:nvPr/>
        </p:nvSpPr>
        <p:spPr>
          <a:xfrm>
            <a:off x="10822898" y="0"/>
            <a:ext cx="136910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2A3902-8157-356D-1E17-350A65366704}"/>
              </a:ext>
            </a:extLst>
          </p:cNvPr>
          <p:cNvSpPr/>
          <p:nvPr/>
        </p:nvSpPr>
        <p:spPr>
          <a:xfrm>
            <a:off x="10360700" y="0"/>
            <a:ext cx="462198" cy="68580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2B3ED9-E059-9891-90D1-1E9E8E015257}"/>
              </a:ext>
            </a:extLst>
          </p:cNvPr>
          <p:cNvSpPr/>
          <p:nvPr/>
        </p:nvSpPr>
        <p:spPr>
          <a:xfrm>
            <a:off x="0" y="6333345"/>
            <a:ext cx="462199" cy="52465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A18527-737D-93D8-A8F3-0E459B268453}"/>
              </a:ext>
            </a:extLst>
          </p:cNvPr>
          <p:cNvSpPr/>
          <p:nvPr/>
        </p:nvSpPr>
        <p:spPr>
          <a:xfrm>
            <a:off x="462199" y="6103496"/>
            <a:ext cx="219855" cy="22984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C0F0C1-F0B0-A974-0167-A8D24400B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99" y="0"/>
            <a:ext cx="1609532" cy="9042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15862E-EAFC-9AA9-0248-BA04884C22F2}"/>
              </a:ext>
            </a:extLst>
          </p:cNvPr>
          <p:cNvSpPr txBox="1"/>
          <p:nvPr/>
        </p:nvSpPr>
        <p:spPr>
          <a:xfrm>
            <a:off x="231099" y="581098"/>
            <a:ext cx="9424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b="1" dirty="0">
                <a:latin typeface="Arial" panose="020B0604020202020204" pitchFamily="34" charset="0"/>
                <a:cs typeface="Arial" panose="020B0604020202020204" pitchFamily="34" charset="0"/>
              </a:rPr>
              <a:t>Placements/Career Prospects:-</a:t>
            </a:r>
            <a:endParaRPr lang="en-I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7611A4-4A75-2EA9-4618-A854781DC767}"/>
              </a:ext>
            </a:extLst>
          </p:cNvPr>
          <p:cNvSpPr/>
          <p:nvPr/>
        </p:nvSpPr>
        <p:spPr>
          <a:xfrm>
            <a:off x="242344" y="1665297"/>
            <a:ext cx="9908218" cy="41024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56720B-130B-87FC-6113-6B40CAE5E55C}"/>
              </a:ext>
            </a:extLst>
          </p:cNvPr>
          <p:cNvSpPr txBox="1"/>
          <p:nvPr/>
        </p:nvSpPr>
        <p:spPr>
          <a:xfrm>
            <a:off x="595722" y="1977587"/>
            <a:ext cx="920146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0" dirty="0">
                <a:solidFill>
                  <a:srgbClr val="001428"/>
                </a:solidFill>
                <a:effectLst/>
                <a:latin typeface="Codec Cold"/>
              </a:rPr>
              <a:t>INTERNATIONAL TRADE:</a:t>
            </a:r>
            <a:r>
              <a:rPr lang="en-US" sz="2200" b="0" i="0" dirty="0">
                <a:solidFill>
                  <a:srgbClr val="001428"/>
                </a:solidFill>
                <a:effectLst/>
                <a:latin typeface="Codec Cold"/>
              </a:rPr>
              <a:t> Export Sales Manager / Back Office Manager / Business Developer / Head of Export Sales Administration / Import/Export Manager / International Purchaser / Sourcing Manager</a:t>
            </a:r>
          </a:p>
          <a:p>
            <a:br>
              <a:rPr lang="en-US" sz="2200" dirty="0"/>
            </a:br>
            <a:r>
              <a:rPr lang="en-US" sz="2200" b="1" i="0" dirty="0">
                <a:solidFill>
                  <a:srgbClr val="001428"/>
                </a:solidFill>
                <a:effectLst/>
                <a:latin typeface="Codec Cold"/>
              </a:rPr>
              <a:t>INTERNATIONAL SUPPLY CHAIN:</a:t>
            </a:r>
            <a:r>
              <a:rPr lang="en-US" sz="2200" b="0" i="0" dirty="0">
                <a:solidFill>
                  <a:srgbClr val="001428"/>
                </a:solidFill>
                <a:effectLst/>
                <a:latin typeface="Codec Cold"/>
              </a:rPr>
              <a:t> Head of Transport Operations &amp; International Logistics / Intermodal Manager / Operations Manager / Transit Manager / Supply Chain Coordinator</a:t>
            </a:r>
          </a:p>
          <a:p>
            <a:br>
              <a:rPr lang="en-US" sz="2200" dirty="0"/>
            </a:br>
            <a:r>
              <a:rPr lang="en-US" sz="2200" b="1" i="0" dirty="0">
                <a:solidFill>
                  <a:srgbClr val="001428"/>
                </a:solidFill>
                <a:effectLst/>
                <a:latin typeface="Codec Cold"/>
              </a:rPr>
              <a:t>MARITIME: </a:t>
            </a:r>
            <a:r>
              <a:rPr lang="en-US" sz="2200" b="0" i="0" dirty="0">
                <a:solidFill>
                  <a:srgbClr val="001428"/>
                </a:solidFill>
                <a:effectLst/>
                <a:latin typeface="Codec Cold"/>
              </a:rPr>
              <a:t>Shipping Line Manager / Import Manager, Export Manager / Profit Centre Manager / Cargo Flow Manager / Ship Manager / </a:t>
            </a:r>
            <a:r>
              <a:rPr lang="en-US" sz="2200" b="0" i="0" dirty="0" err="1">
                <a:solidFill>
                  <a:srgbClr val="001428"/>
                </a:solidFill>
                <a:effectLst/>
                <a:latin typeface="Codec Cold"/>
              </a:rPr>
              <a:t>Harbour</a:t>
            </a:r>
            <a:r>
              <a:rPr lang="en-US" sz="2200" b="0" i="0" dirty="0">
                <a:solidFill>
                  <a:srgbClr val="001428"/>
                </a:solidFill>
                <a:effectLst/>
                <a:latin typeface="Codec Cold"/>
              </a:rPr>
              <a:t> Director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4900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Words>1165</Words>
  <Application>Microsoft Office PowerPoint</Application>
  <PresentationFormat>Widescreen</PresentationFormat>
  <Paragraphs>104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</vt:lpstr>
      <vt:lpstr>Bliss</vt:lpstr>
      <vt:lpstr>Calibri</vt:lpstr>
      <vt:lpstr>Calibri Light</vt:lpstr>
      <vt:lpstr>Codec Cold</vt:lpstr>
      <vt:lpstr>Google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rudragauravrana@gmail.com</dc:creator>
  <cp:lastModifiedBy>rudragauravrana@gmail.com</cp:lastModifiedBy>
  <cp:revision>19</cp:revision>
  <dcterms:created xsi:type="dcterms:W3CDTF">2022-10-11T11:40:42Z</dcterms:created>
  <dcterms:modified xsi:type="dcterms:W3CDTF">2022-11-03T11:39:09Z</dcterms:modified>
</cp:coreProperties>
</file>